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259" r:id="rId4"/>
    <p:sldId id="257" r:id="rId5"/>
    <p:sldId id="264" r:id="rId6"/>
    <p:sldId id="258" r:id="rId7"/>
    <p:sldId id="260" r:id="rId8"/>
    <p:sldId id="265" r:id="rId9"/>
    <p:sldId id="261" r:id="rId10"/>
    <p:sldId id="266" r:id="rId11"/>
    <p:sldId id="262" r:id="rId12"/>
    <p:sldId id="263" r:id="rId13"/>
    <p:sldId id="293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241C-6E3B-403C-994E-A6B7408773BF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6136-C043-4F1C-BE65-E5756CA572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56136-C043-4F1C-BE65-E5756CA572A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Times" pitchFamily="-111" charset="0"/>
                <a:ea typeface="ＭＳ Ｐゴシック" pitchFamily="34" charset="-128"/>
              </a:rPr>
              <a:t>Das Handout „Tipps zum Start mit dem Medienpass“ steht im Lehrplankompass zum Download bereit und wird zukünftig den Klassenpaketen Grundschule beigelegt.</a:t>
            </a:r>
          </a:p>
          <a:p>
            <a:r>
              <a:rPr lang="de-DE" smtClean="0">
                <a:latin typeface="Times" pitchFamily="-111" charset="0"/>
                <a:ea typeface="ＭＳ Ｐゴシック" pitchFamily="34" charset="-128"/>
              </a:rPr>
              <a:t>Bei der Fortbildung zur Computerspieleeinheit am 7.5. in Düssseldorf können Medienpassschulen die Materialien in Workshops erproben.</a:t>
            </a:r>
          </a:p>
          <a:p>
            <a:r>
              <a:rPr lang="de-DE" smtClean="0">
                <a:latin typeface="Times" pitchFamily="-111" charset="0"/>
                <a:ea typeface="ＭＳ Ｐゴシック" pitchFamily="34" charset="-128"/>
              </a:rPr>
              <a:t>Der Trickfilm „Kroko im Medienland ist über youtube zugänglich. Ein Handout dazu wird in Kürze über den Lehrplankompass und über die Seite www.medienpass.nrw.dezugänglich gemacht</a:t>
            </a:r>
          </a:p>
          <a:p>
            <a:endParaRPr lang="de-DE" smtClean="0">
              <a:latin typeface="Times" pitchFamily="-111" charset="0"/>
              <a:ea typeface="ＭＳ Ｐゴシック" pitchFamily="34" charset="-128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D9E4A-D68C-4497-AEC7-D69044814808}" type="slidenum">
              <a:rPr lang="de-DE" smtClean="0">
                <a:ea typeface="ＭＳ Ｐゴシック" pitchFamily="34" charset="-128"/>
              </a:rPr>
              <a:pPr/>
              <a:t>16</a:t>
            </a:fld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4C302-FDA9-4CBC-849E-5E1CCEDD2E50}" type="slidenum">
              <a:rPr lang="de-DE" smtClean="0">
                <a:ea typeface="ＭＳ Ｐゴシック" pitchFamily="34" charset="-128"/>
              </a:rPr>
              <a:pPr/>
              <a:t>27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" pitchFamily="-111" charset="0"/>
              <a:ea typeface="ＭＳ Ｐゴシック" pitchFamily="34" charset="-128"/>
            </a:endParaRPr>
          </a:p>
          <a:p>
            <a:pPr eaLnBrk="1" hangingPunct="1"/>
            <a:endParaRPr lang="de-DE" smtClean="0">
              <a:latin typeface="Times" pitchFamily="-111" charset="0"/>
              <a:ea typeface="ＭＳ Ｐゴシック" pitchFamily="34" charset="-128"/>
            </a:endParaRPr>
          </a:p>
          <a:p>
            <a:pPr eaLnBrk="1" hangingPunct="1"/>
            <a:endParaRPr lang="de-DE" smtClean="0">
              <a:latin typeface="Times" pitchFamily="-111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633D-8B69-4A49-9B29-29920DCED777}" type="datetimeFigureOut">
              <a:rPr lang="de-DE" smtClean="0"/>
              <a:pPr/>
              <a:t>03.12.2013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276B-4CC4-4181-AB2F-6A8EFC176C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3kZr7y7ON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enpass.nrw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de-DE" dirty="0" smtClean="0"/>
              <a:t>Medien- und Lernmittelberatung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127" r="3345" b="80711"/>
          <a:stretch>
            <a:fillRect/>
          </a:stretch>
        </p:blipFill>
        <p:spPr bwMode="auto">
          <a:xfrm>
            <a:off x="179512" y="3573016"/>
            <a:ext cx="8677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4405" r="1752" b="89171"/>
          <a:stretch>
            <a:fillRect/>
          </a:stretch>
        </p:blipFill>
        <p:spPr bwMode="auto">
          <a:xfrm>
            <a:off x="6660232" y="6012768"/>
            <a:ext cx="2339752" cy="4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5796136" y="6057084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Quellenangabe:</a:t>
            </a:r>
            <a:endParaRPr lang="de-D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0249" r="3708" b="72550"/>
          <a:stretch>
            <a:fillRect/>
          </a:stretch>
        </p:blipFill>
        <p:spPr bwMode="auto">
          <a:xfrm>
            <a:off x="179512" y="1628800"/>
            <a:ext cx="85689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Grundlagen zur verantwortungsvollen Nutzung digitaler Medien</a:t>
            </a:r>
            <a:endParaRPr lang="de-DE" dirty="0"/>
          </a:p>
        </p:txBody>
      </p:sp>
      <p:grpSp>
        <p:nvGrpSpPr>
          <p:cNvPr id="4" name="Group 3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505" y="127"/>
            <a:chExt cx="4878" cy="3701"/>
          </a:xfrm>
        </p:grpSpPr>
        <p:sp>
          <p:nvSpPr>
            <p:cNvPr id="5" name="Rechteck 4"/>
            <p:cNvSpPr>
              <a:spLocks noChangeArrowheads="1"/>
            </p:cNvSpPr>
            <p:nvPr/>
          </p:nvSpPr>
          <p:spPr bwMode="auto">
            <a:xfrm rot="5400000">
              <a:off x="2609" y="1845"/>
              <a:ext cx="201" cy="370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Gleichschenkliges Dreieck 5"/>
            <p:cNvSpPr/>
            <p:nvPr/>
          </p:nvSpPr>
          <p:spPr>
            <a:xfrm>
              <a:off x="801" y="127"/>
              <a:ext cx="3841" cy="1581"/>
            </a:xfrm>
            <a:prstGeom prst="triangle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2067" y="127"/>
              <a:ext cx="1332" cy="56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dirty="0"/>
                <a:t>L</a:t>
              </a:r>
            </a:p>
          </p:txBody>
        </p:sp>
        <p:sp>
          <p:nvSpPr>
            <p:cNvPr id="8" name="Wolkenförmige Legende 7"/>
            <p:cNvSpPr>
              <a:spLocks noChangeArrowheads="1"/>
            </p:cNvSpPr>
            <p:nvPr/>
          </p:nvSpPr>
          <p:spPr bwMode="auto">
            <a:xfrm>
              <a:off x="505" y="307"/>
              <a:ext cx="1371" cy="934"/>
            </a:xfrm>
            <a:prstGeom prst="cloudCallout">
              <a:avLst>
                <a:gd name="adj1" fmla="val -12875"/>
                <a:gd name="adj2" fmla="val 29120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083" y="715"/>
              <a:ext cx="1333" cy="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067" y="1107"/>
              <a:ext cx="1332" cy="5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/>
            </a:p>
          </p:txBody>
        </p:sp>
        <p:sp>
          <p:nvSpPr>
            <p:cNvPr id="11" name="Wolkenförmige Legende 10"/>
            <p:cNvSpPr>
              <a:spLocks noChangeArrowheads="1"/>
            </p:cNvSpPr>
            <p:nvPr/>
          </p:nvSpPr>
          <p:spPr bwMode="auto">
            <a:xfrm>
              <a:off x="3948" y="248"/>
              <a:ext cx="1435" cy="934"/>
            </a:xfrm>
            <a:prstGeom prst="cloudCallout">
              <a:avLst>
                <a:gd name="adj1" fmla="val -12926"/>
                <a:gd name="adj2" fmla="val 29120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843" y="1708"/>
              <a:ext cx="536" cy="1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968" y="1718"/>
              <a:ext cx="536" cy="1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080" y="1708"/>
              <a:ext cx="536" cy="1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009" y="1708"/>
              <a:ext cx="536" cy="1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6" name="Rechteck 15"/>
            <p:cNvSpPr>
              <a:spLocks noChangeArrowheads="1"/>
            </p:cNvSpPr>
            <p:nvPr/>
          </p:nvSpPr>
          <p:spPr bwMode="auto">
            <a:xfrm rot="5400000">
              <a:off x="2596" y="1427"/>
              <a:ext cx="200" cy="370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Rechteck 16"/>
            <p:cNvSpPr>
              <a:spLocks noChangeArrowheads="1"/>
            </p:cNvSpPr>
            <p:nvPr/>
          </p:nvSpPr>
          <p:spPr bwMode="auto">
            <a:xfrm rot="5400000">
              <a:off x="2598" y="1231"/>
              <a:ext cx="193" cy="370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Rechteck 17"/>
            <p:cNvSpPr>
              <a:spLocks noChangeArrowheads="1"/>
            </p:cNvSpPr>
            <p:nvPr/>
          </p:nvSpPr>
          <p:spPr bwMode="auto">
            <a:xfrm rot="5400000">
              <a:off x="2597" y="1638"/>
              <a:ext cx="218" cy="370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Textfeld 19"/>
            <p:cNvSpPr txBox="1">
              <a:spLocks noChangeArrowheads="1"/>
            </p:cNvSpPr>
            <p:nvPr/>
          </p:nvSpPr>
          <p:spPr bwMode="auto">
            <a:xfrm>
              <a:off x="2363" y="4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800">
                  <a:latin typeface="Calibri" pitchFamily="34" charset="0"/>
                </a:rPr>
                <a:t>  Leitbild</a:t>
              </a:r>
            </a:p>
          </p:txBody>
        </p:sp>
        <p:sp>
          <p:nvSpPr>
            <p:cNvPr id="20" name="Textfeld 20"/>
            <p:cNvSpPr txBox="1">
              <a:spLocks noChangeArrowheads="1"/>
            </p:cNvSpPr>
            <p:nvPr/>
          </p:nvSpPr>
          <p:spPr bwMode="auto">
            <a:xfrm>
              <a:off x="2243" y="790"/>
              <a:ext cx="10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800">
                  <a:latin typeface="Calibri" pitchFamily="34" charset="0"/>
                </a:rPr>
                <a:t>Wertekonsens</a:t>
              </a:r>
            </a:p>
          </p:txBody>
        </p:sp>
        <p:sp>
          <p:nvSpPr>
            <p:cNvPr id="21" name="Textfeld 21"/>
            <p:cNvSpPr txBox="1">
              <a:spLocks noChangeArrowheads="1"/>
            </p:cNvSpPr>
            <p:nvPr/>
          </p:nvSpPr>
          <p:spPr bwMode="auto">
            <a:xfrm>
              <a:off x="2090" y="1150"/>
              <a:ext cx="1323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800" dirty="0" smtClean="0">
                  <a:latin typeface="Calibri" pitchFamily="34" charset="0"/>
                </a:rPr>
                <a:t>Gesellschaftliche Rahmenbedingungen</a:t>
              </a:r>
              <a:endParaRPr lang="de-DE" sz="1800" dirty="0">
                <a:latin typeface="Calibri" pitchFamily="34" charset="0"/>
              </a:endParaRPr>
            </a:p>
          </p:txBody>
        </p:sp>
        <p:sp>
          <p:nvSpPr>
            <p:cNvPr id="22" name="Textfeld 22"/>
            <p:cNvSpPr txBox="1">
              <a:spLocks noChangeArrowheads="1"/>
            </p:cNvSpPr>
            <p:nvPr/>
          </p:nvSpPr>
          <p:spPr bwMode="auto">
            <a:xfrm rot="-5400000">
              <a:off x="327" y="2219"/>
              <a:ext cx="15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Kommunikations-</a:t>
              </a:r>
            </a:p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kompetenz</a:t>
              </a:r>
            </a:p>
          </p:txBody>
        </p:sp>
        <p:sp>
          <p:nvSpPr>
            <p:cNvPr id="23" name="Textfeld 23"/>
            <p:cNvSpPr txBox="1">
              <a:spLocks noChangeArrowheads="1"/>
            </p:cNvSpPr>
            <p:nvPr/>
          </p:nvSpPr>
          <p:spPr bwMode="auto">
            <a:xfrm rot="-5400000">
              <a:off x="1399" y="2145"/>
              <a:ext cx="17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itchFamily="34" charset="0"/>
                </a:rPr>
                <a:t>Demokratie-</a:t>
              </a:r>
            </a:p>
            <a:p>
              <a:pPr algn="ctr"/>
              <a:r>
                <a:rPr lang="de-DE" sz="1800" b="1" dirty="0" err="1">
                  <a:solidFill>
                    <a:schemeClr val="bg1"/>
                  </a:solidFill>
                  <a:latin typeface="Calibri" pitchFamily="34" charset="0"/>
                </a:rPr>
                <a:t>kompetenz</a:t>
              </a:r>
              <a:endParaRPr lang="de-DE" sz="1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feld 24"/>
            <p:cNvSpPr txBox="1">
              <a:spLocks noChangeArrowheads="1"/>
            </p:cNvSpPr>
            <p:nvPr/>
          </p:nvSpPr>
          <p:spPr bwMode="auto">
            <a:xfrm rot="-5400000">
              <a:off x="2560" y="2213"/>
              <a:ext cx="16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Konfliktkompetenz</a:t>
              </a:r>
            </a:p>
          </p:txBody>
        </p:sp>
        <p:sp>
          <p:nvSpPr>
            <p:cNvPr id="25" name="Textfeld 25"/>
            <p:cNvSpPr txBox="1">
              <a:spLocks noChangeArrowheads="1"/>
            </p:cNvSpPr>
            <p:nvPr/>
          </p:nvSpPr>
          <p:spPr bwMode="auto">
            <a:xfrm rot="-5400000">
              <a:off x="3020" y="2214"/>
              <a:ext cx="25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Medienkompetenz</a:t>
              </a:r>
            </a:p>
          </p:txBody>
        </p:sp>
        <p:sp>
          <p:nvSpPr>
            <p:cNvPr id="26" name="Textfeld 1"/>
            <p:cNvSpPr txBox="1">
              <a:spLocks noChangeArrowheads="1"/>
            </p:cNvSpPr>
            <p:nvPr/>
          </p:nvSpPr>
          <p:spPr bwMode="auto">
            <a:xfrm>
              <a:off x="2162" y="2985"/>
              <a:ext cx="11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Schulgesetz</a:t>
              </a:r>
            </a:p>
          </p:txBody>
        </p:sp>
        <p:sp>
          <p:nvSpPr>
            <p:cNvPr id="27" name="Textfeld 2"/>
            <p:cNvSpPr txBox="1">
              <a:spLocks noChangeArrowheads="1"/>
            </p:cNvSpPr>
            <p:nvPr/>
          </p:nvSpPr>
          <p:spPr bwMode="auto">
            <a:xfrm>
              <a:off x="1747" y="3192"/>
              <a:ext cx="20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Landesverfassung NRW</a:t>
              </a: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828" y="3397"/>
              <a:ext cx="37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FREIHEITLICH DEMOKRATISCHE GRUNDORDNUNG</a:t>
              </a:r>
            </a:p>
          </p:txBody>
        </p:sp>
        <p:sp>
          <p:nvSpPr>
            <p:cNvPr id="29" name="Textfeld 5"/>
            <p:cNvSpPr txBox="1">
              <a:spLocks noChangeArrowheads="1"/>
            </p:cNvSpPr>
            <p:nvPr/>
          </p:nvSpPr>
          <p:spPr bwMode="auto">
            <a:xfrm>
              <a:off x="1876" y="3597"/>
              <a:ext cx="1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MENSCHENRECHTE</a:t>
              </a:r>
            </a:p>
          </p:txBody>
        </p:sp>
        <p:sp>
          <p:nvSpPr>
            <p:cNvPr id="30" name="Textfeld 27"/>
            <p:cNvSpPr txBox="1">
              <a:spLocks noChangeArrowheads="1"/>
            </p:cNvSpPr>
            <p:nvPr/>
          </p:nvSpPr>
          <p:spPr bwMode="auto">
            <a:xfrm>
              <a:off x="507" y="616"/>
              <a:ext cx="136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>
                  <a:solidFill>
                    <a:schemeClr val="bg1"/>
                  </a:solidFill>
                  <a:latin typeface="Calibri" pitchFamily="34" charset="0"/>
                </a:rPr>
                <a:t>Flankierende Maßnahmen</a:t>
              </a:r>
            </a:p>
          </p:txBody>
        </p:sp>
        <p:sp>
          <p:nvSpPr>
            <p:cNvPr id="31" name="Textfeld 28"/>
            <p:cNvSpPr txBox="1">
              <a:spLocks noChangeArrowheads="1"/>
            </p:cNvSpPr>
            <p:nvPr/>
          </p:nvSpPr>
          <p:spPr bwMode="auto">
            <a:xfrm>
              <a:off x="3971" y="412"/>
              <a:ext cx="136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itchFamily="34" charset="0"/>
                </a:rPr>
                <a:t>Regeln, die das Leitbild operationalisieren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/>
              <a:t>Modul 5: Lernförderliche IT-Ausstattung </a:t>
            </a:r>
          </a:p>
        </p:txBody>
      </p:sp>
      <p:sp>
        <p:nvSpPr>
          <p:cNvPr id="4" name="Textfeld 3">
            <a:hlinkClick r:id="rId2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2381" t="56741" r="2465" b="16601"/>
          <a:stretch>
            <a:fillRect/>
          </a:stretch>
        </p:blipFill>
        <p:spPr bwMode="auto">
          <a:xfrm>
            <a:off x="395536" y="1196752"/>
            <a:ext cx="83529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-5961" t="38159" r="621" b="56107"/>
          <a:stretch>
            <a:fillRect/>
          </a:stretch>
        </p:blipFill>
        <p:spPr bwMode="auto">
          <a:xfrm>
            <a:off x="395536" y="4869160"/>
            <a:ext cx="82005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732240" y="5445224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200" b="1" dirty="0"/>
              <a:t>Modul 6: Filmbildung 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4" name="Textfeld 3">
            <a:hlinkClick r:id="rId2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5961" t="10076" r="-1337" b="63054"/>
          <a:stretch>
            <a:fillRect/>
          </a:stretch>
        </p:blipFill>
        <p:spPr bwMode="auto">
          <a:xfrm>
            <a:off x="611560" y="908720"/>
            <a:ext cx="8352928" cy="37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-5961" t="43893" r="513" b="51937"/>
          <a:stretch>
            <a:fillRect/>
          </a:stretch>
        </p:blipFill>
        <p:spPr bwMode="auto">
          <a:xfrm>
            <a:off x="395536" y="5661248"/>
            <a:ext cx="82089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Medienpass NRW–Kooperation vor Ort</a:t>
            </a:r>
            <a:endParaRPr lang="de-DE" dirty="0"/>
          </a:p>
        </p:txBody>
      </p:sp>
      <p:pic>
        <p:nvPicPr>
          <p:cNvPr id="4" name="Inhaltsplatzhalter 3" descr="84F852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47" t="66" r="33117" b="64533"/>
          <a:stretch>
            <a:fillRect/>
          </a:stretch>
        </p:blipFill>
        <p:spPr>
          <a:xfrm rot="4889418">
            <a:off x="1475288" y="1485408"/>
            <a:ext cx="1455665" cy="1053622"/>
          </a:xfrm>
        </p:spPr>
      </p:pic>
      <p:pic>
        <p:nvPicPr>
          <p:cNvPr id="5" name="Inhaltsplatzhalter 3" descr="84F852E8.jpg"/>
          <p:cNvPicPr>
            <a:picLocks noChangeAspect="1"/>
          </p:cNvPicPr>
          <p:nvPr/>
        </p:nvPicPr>
        <p:blipFill>
          <a:blip r:embed="rId3" cstate="print"/>
          <a:srcRect l="2409" t="35985" r="33117" b="30371"/>
          <a:stretch>
            <a:fillRect/>
          </a:stretch>
        </p:blipFill>
        <p:spPr>
          <a:xfrm rot="15733023">
            <a:off x="339705" y="1564152"/>
            <a:ext cx="1563664" cy="1121614"/>
          </a:xfrm>
          <a:prstGeom prst="rect">
            <a:avLst/>
          </a:prstGeom>
        </p:spPr>
      </p:pic>
      <p:pic>
        <p:nvPicPr>
          <p:cNvPr id="7" name="Grafik 6" descr="FBB210D2.jpg"/>
          <p:cNvPicPr>
            <a:picLocks noChangeAspect="1"/>
          </p:cNvPicPr>
          <p:nvPr/>
        </p:nvPicPr>
        <p:blipFill>
          <a:blip r:embed="rId4" cstate="print"/>
          <a:srcRect r="31912" b="31023"/>
          <a:stretch>
            <a:fillRect/>
          </a:stretch>
        </p:blipFill>
        <p:spPr>
          <a:xfrm rot="17044857">
            <a:off x="4393955" y="833144"/>
            <a:ext cx="3522164" cy="490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785813"/>
            <a:ext cx="7993062" cy="750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>
                <a:ea typeface="ＭＳ Ｐゴシック" pitchFamily="34" charset="-128"/>
              </a:rPr>
              <a:t>Neue Lehr- und Lernkultur entwickeln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789113"/>
            <a:ext cx="7993062" cy="44259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de-DE" b="1" smtClean="0">
                <a:ea typeface="ＭＳ Ｐゴシック" pitchFamily="34" charset="-128"/>
              </a:rPr>
              <a:t>neue Lehrkultur</a:t>
            </a: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leitet zum Lernen an, instruiert und steuert Lernprozesse und gestaltet Lernumgebung</a:t>
            </a:r>
          </a:p>
          <a:p>
            <a:pPr eaLnBrk="1" hangingPunct="1"/>
            <a:r>
              <a:rPr lang="de-DE" b="1" smtClean="0">
                <a:ea typeface="ＭＳ Ｐゴシック" pitchFamily="34" charset="-128"/>
              </a:rPr>
              <a:t>neue Lernkultur </a:t>
            </a: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aktiver und selbstständiger mit Lernmitteln arbeiten können</a:t>
            </a:r>
          </a:p>
          <a:p>
            <a:pPr eaLnBrk="1" hangingPunct="1"/>
            <a:r>
              <a:rPr lang="de-DE" b="1" smtClean="0">
                <a:ea typeface="ＭＳ Ｐゴシック" pitchFamily="34" charset="-128"/>
              </a:rPr>
              <a:t>vielfältige Lernmittel</a:t>
            </a:r>
            <a:endParaRPr lang="de-DE" smtClean="0">
              <a:ea typeface="ＭＳ Ｐゴシック" pitchFamily="34" charset="-128"/>
            </a:endParaRP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für individuelle Lernwege der Schüler/innen </a:t>
            </a: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für Impulse indvidueller Förderung der Lehrer/innen</a:t>
            </a:r>
          </a:p>
          <a:p>
            <a:pPr eaLnBrk="1" hangingPunct="1"/>
            <a:r>
              <a:rPr lang="de-DE" b="1" smtClean="0">
                <a:ea typeface="ＭＳ Ｐゴシック" pitchFamily="34" charset="-128"/>
              </a:rPr>
              <a:t>inklusive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Lernmittel</a:t>
            </a: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mit Angeboten in Kompetenzstufen</a:t>
            </a:r>
          </a:p>
          <a:p>
            <a:pPr lvl="1" eaLnBrk="1" hangingPunct="1"/>
            <a:r>
              <a:rPr lang="de-DE" smtClean="0">
                <a:ea typeface="ＭＳ Ｐゴシック" pitchFamily="34" charset="-128"/>
              </a:rPr>
              <a:t>mit integrierten Instruktionen für die Schüler/innen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7993062" cy="5222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Fünf Trends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571500" y="1857375"/>
            <a:ext cx="8572500" cy="3857625"/>
          </a:xfrm>
        </p:spPr>
        <p:txBody>
          <a:bodyPr>
            <a:normAutofit fontScale="77500" lnSpcReduction="20000"/>
          </a:bodyPr>
          <a:lstStyle/>
          <a:p>
            <a:r>
              <a:rPr lang="de-DE" smtClean="0">
                <a:ea typeface="ＭＳ Ｐゴシック" pitchFamily="34" charset="-128"/>
              </a:rPr>
              <a:t>1. </a:t>
            </a:r>
            <a:r>
              <a:rPr lang="de-DE" b="1" smtClean="0">
                <a:ea typeface="ＭＳ Ｐゴシック" pitchFamily="34" charset="-128"/>
              </a:rPr>
              <a:t>starke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Nachfrage</a:t>
            </a:r>
            <a:r>
              <a:rPr lang="de-DE" smtClean="0">
                <a:ea typeface="ＭＳ Ｐゴシック" pitchFamily="34" charset="-128"/>
              </a:rPr>
              <a:t> nach dem Medienpass NRW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2. </a:t>
            </a:r>
            <a:r>
              <a:rPr lang="de-DE" b="1" smtClean="0">
                <a:ea typeface="ＭＳ Ｐゴシック" pitchFamily="34" charset="-128"/>
              </a:rPr>
              <a:t>rasante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Angebotsentwicklung</a:t>
            </a:r>
            <a:r>
              <a:rPr lang="de-DE" smtClean="0">
                <a:ea typeface="ＭＳ Ｐゴシック" pitchFamily="34" charset="-128"/>
              </a:rPr>
              <a:t> an Lernmitteln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3. </a:t>
            </a:r>
            <a:r>
              <a:rPr lang="de-DE" b="1" smtClean="0">
                <a:ea typeface="ＭＳ Ｐゴシック" pitchFamily="34" charset="-128"/>
              </a:rPr>
              <a:t>zunehmende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Verlagerung</a:t>
            </a:r>
            <a:r>
              <a:rPr lang="de-DE" smtClean="0">
                <a:ea typeface="ＭＳ Ｐゴシック" pitchFamily="34" charset="-128"/>
              </a:rPr>
              <a:t> der Lern-IT in geschützte Internetbereiche 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4. </a:t>
            </a:r>
            <a:r>
              <a:rPr lang="de-DE" b="1" smtClean="0">
                <a:ea typeface="ＭＳ Ｐゴシック" pitchFamily="34" charset="-128"/>
              </a:rPr>
              <a:t>steigende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Verfügbarkeit</a:t>
            </a:r>
            <a:r>
              <a:rPr lang="de-DE" smtClean="0">
                <a:ea typeface="ＭＳ Ｐゴシック" pitchFamily="34" charset="-128"/>
              </a:rPr>
              <a:t> universell nutzbarer privater IT-Technik 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  <a:p>
            <a:r>
              <a:rPr lang="de-DE" smtClean="0">
                <a:ea typeface="ＭＳ Ｐゴシック" pitchFamily="34" charset="-128"/>
              </a:rPr>
              <a:t>5. </a:t>
            </a:r>
            <a:r>
              <a:rPr lang="de-DE" b="1" smtClean="0">
                <a:ea typeface="ＭＳ Ｐゴシック" pitchFamily="34" charset="-128"/>
              </a:rPr>
              <a:t>großes</a:t>
            </a:r>
            <a:r>
              <a:rPr lang="de-DE" smtClean="0">
                <a:ea typeface="ＭＳ Ｐゴシック" pitchFamily="34" charset="-128"/>
              </a:rPr>
              <a:t> </a:t>
            </a:r>
            <a:r>
              <a:rPr lang="de-DE" b="1" smtClean="0">
                <a:ea typeface="ＭＳ Ｐゴシック" pitchFamily="34" charset="-128"/>
              </a:rPr>
              <a:t>Interesse</a:t>
            </a:r>
            <a:r>
              <a:rPr lang="de-DE" smtClean="0">
                <a:ea typeface="ＭＳ Ｐゴシック" pitchFamily="34" charset="-128"/>
              </a:rPr>
              <a:t> an Bildungspartnerschaften mit Schulen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993063" cy="750888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Neues für die Grundschule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642938" y="1571625"/>
            <a:ext cx="7993062" cy="4500563"/>
          </a:xfrm>
        </p:spPr>
        <p:txBody>
          <a:bodyPr>
            <a:normAutofit fontScale="77500" lnSpcReduction="20000"/>
          </a:bodyPr>
          <a:lstStyle/>
          <a:p>
            <a:r>
              <a:rPr lang="de-DE" b="1" smtClean="0">
                <a:ea typeface="ＭＳ Ｐゴシック" pitchFamily="34" charset="-128"/>
              </a:rPr>
              <a:t>Handout</a:t>
            </a:r>
            <a:r>
              <a:rPr lang="de-DE" smtClean="0">
                <a:ea typeface="ＭＳ Ｐゴシック" pitchFamily="34" charset="-128"/>
              </a:rPr>
              <a:t> „Tipps zum Start mit 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dem Medienpass“</a:t>
            </a:r>
          </a:p>
          <a:p>
            <a:pPr>
              <a:buFont typeface="Times" pitchFamily="-111" charset="0"/>
              <a:buNone/>
            </a:pPr>
            <a:endParaRPr lang="de-DE" smtClean="0">
              <a:ea typeface="ＭＳ Ｐゴシック" pitchFamily="34" charset="-128"/>
            </a:endParaRPr>
          </a:p>
          <a:p>
            <a:r>
              <a:rPr lang="de-DE" b="1" smtClean="0">
                <a:ea typeface="ＭＳ Ｐゴシック" pitchFamily="34" charset="-128"/>
              </a:rPr>
              <a:t>Fortbildungsangebot </a:t>
            </a:r>
            <a:r>
              <a:rPr lang="de-DE" smtClean="0">
                <a:ea typeface="ＭＳ Ｐゴシック" pitchFamily="34" charset="-128"/>
              </a:rPr>
              <a:t/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zur Unterrichtseinheit  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„Medienpass NRW – Analysieren und 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Reflektieren  am Beispiel von Computerspielen“  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07.05.2013 in Düsseldorf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  <a:p>
            <a:r>
              <a:rPr lang="de-DE" b="1" smtClean="0">
                <a:ea typeface="ＭＳ Ｐゴシック" pitchFamily="34" charset="-128"/>
              </a:rPr>
              <a:t>Handout</a:t>
            </a:r>
            <a:r>
              <a:rPr lang="de-DE" smtClean="0">
                <a:ea typeface="ＭＳ Ｐゴシック" pitchFamily="34" charset="-128"/>
              </a:rPr>
              <a:t> zum Trickfilm vom 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Tag der Medienkompetenz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in Arbeit.</a:t>
            </a:r>
            <a:br>
              <a:rPr lang="de-DE" smtClean="0">
                <a:ea typeface="ＭＳ Ｐゴシック" pitchFamily="34" charset="-128"/>
              </a:rPr>
            </a:br>
            <a:r>
              <a:rPr lang="de-DE" smtClean="0">
                <a:ea typeface="ＭＳ Ｐゴシック" pitchFamily="34" charset="-128"/>
              </a:rPr>
              <a:t>Der Film ist bei </a:t>
            </a:r>
            <a:r>
              <a:rPr lang="de-DE" smtClean="0">
                <a:ea typeface="ＭＳ Ｐゴシック" pitchFamily="34" charset="-128"/>
                <a:hlinkClick r:id="rId3"/>
              </a:rPr>
              <a:t>youtube</a:t>
            </a:r>
            <a:r>
              <a:rPr lang="de-DE" smtClean="0">
                <a:ea typeface="ＭＳ Ｐゴシック" pitchFamily="34" charset="-128"/>
              </a:rPr>
              <a:t> abrufbar.</a:t>
            </a:r>
          </a:p>
        </p:txBody>
      </p:sp>
      <p:pic>
        <p:nvPicPr>
          <p:cNvPr id="9220" name="Grafik 11" descr="krokos_rei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844925"/>
            <a:ext cx="28892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28775"/>
            <a:ext cx="234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Thema Verbindlichkeit: Duisburg zeigt, wie es geht!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11188" y="1789113"/>
            <a:ext cx="7993062" cy="4425950"/>
          </a:xfrm>
        </p:spPr>
        <p:txBody>
          <a:bodyPr>
            <a:normAutofit fontScale="92500" lnSpcReduction="10000"/>
          </a:bodyPr>
          <a:lstStyle/>
          <a:p>
            <a:r>
              <a:rPr lang="de-DE" smtClean="0">
                <a:ea typeface="ＭＳ Ｐゴシック" pitchFamily="34" charset="-128"/>
              </a:rPr>
              <a:t>Medienpass für alle Schülerinnen und Schüler der ca. 80 Grundschulen!</a:t>
            </a:r>
          </a:p>
          <a:p>
            <a:r>
              <a:rPr lang="de-DE" smtClean="0">
                <a:ea typeface="ＭＳ Ｐゴシック" pitchFamily="34" charset="-128"/>
              </a:rPr>
              <a:t>Großveranstaltung zum Start am 27.06.2013</a:t>
            </a:r>
          </a:p>
          <a:p>
            <a:r>
              <a:rPr lang="de-DE" smtClean="0">
                <a:ea typeface="ＭＳ Ｐゴシック" pitchFamily="34" charset="-128"/>
              </a:rPr>
              <a:t>OB hat Ministerin eingeladen</a:t>
            </a:r>
          </a:p>
          <a:p>
            <a:r>
              <a:rPr lang="de-DE" smtClean="0">
                <a:ea typeface="ＭＳ Ｐゴシック" pitchFamily="34" charset="-128"/>
              </a:rPr>
              <a:t>gemeinsame Veranstaltung der Stadt Duisburg mit der Medienberatung NRW</a:t>
            </a:r>
          </a:p>
          <a:p>
            <a:r>
              <a:rPr lang="de-DE" smtClean="0">
                <a:ea typeface="ＭＳ Ｐゴシック" pitchFamily="34" charset="-128"/>
              </a:rPr>
              <a:t>Medienpass setzt auf eigenen Duisburger Medienpass auf und nutzt den landesweiten Rückenwind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838" y="3714750"/>
            <a:ext cx="16525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11200" dist="508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611188" y="571500"/>
            <a:ext cx="7993062" cy="75088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a typeface="ＭＳ Ｐゴシック" pitchFamily="34" charset="-128"/>
              </a:rPr>
              <a:t>Pilotphase Sekundarstufe I</a:t>
            </a:r>
          </a:p>
        </p:txBody>
      </p:sp>
      <p:sp>
        <p:nvSpPr>
          <p:cNvPr id="11268" name="Inhaltsplatzhalter 2"/>
          <p:cNvSpPr>
            <a:spLocks noGrp="1"/>
          </p:cNvSpPr>
          <p:nvPr>
            <p:ph idx="1"/>
          </p:nvPr>
        </p:nvSpPr>
        <p:spPr>
          <a:xfrm>
            <a:off x="611188" y="1431925"/>
            <a:ext cx="7993062" cy="4877396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ea typeface="ＭＳ Ｐゴシック" pitchFamily="34" charset="-128"/>
              </a:rPr>
              <a:t>Erste Fachtagungen haben stattgefunden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pPr lvl="1"/>
            <a:r>
              <a:rPr lang="de-DE" dirty="0" smtClean="0">
                <a:ea typeface="ＭＳ Ｐゴシック" pitchFamily="34" charset="-128"/>
              </a:rPr>
              <a:t>Engagement und Schwerpunkte anders gelagert als in der Grundschule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Evaluationsschwerpunkte wurden festgelegt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Konzeptentwicklung steht im Mittelpunkt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Begleitende Angebote werden u.a. von </a:t>
            </a:r>
            <a:r>
              <a:rPr lang="de-DE" dirty="0" err="1" smtClean="0">
                <a:ea typeface="ＭＳ Ｐゴシック" pitchFamily="34" charset="-128"/>
              </a:rPr>
              <a:t>klicksafe</a:t>
            </a:r>
            <a:r>
              <a:rPr lang="de-DE" dirty="0" smtClean="0">
                <a:ea typeface="ＭＳ Ｐゴシック" pitchFamily="34" charset="-128"/>
              </a:rPr>
              <a:t>, Planet Schule, </a:t>
            </a:r>
            <a:r>
              <a:rPr lang="de-DE" dirty="0" err="1" smtClean="0">
                <a:ea typeface="ＭＳ Ｐゴシック" pitchFamily="34" charset="-128"/>
              </a:rPr>
              <a:t>handysektor</a:t>
            </a:r>
            <a:r>
              <a:rPr lang="de-DE" dirty="0" smtClean="0">
                <a:ea typeface="ＭＳ Ｐゴシック" pitchFamily="34" charset="-128"/>
              </a:rPr>
              <a:t>, </a:t>
            </a:r>
            <a:r>
              <a:rPr lang="de-DE" dirty="0" err="1" smtClean="0">
                <a:ea typeface="ＭＳ Ｐゴシック" pitchFamily="34" charset="-128"/>
              </a:rPr>
              <a:t>eTwinning</a:t>
            </a:r>
            <a:r>
              <a:rPr lang="de-DE" dirty="0" smtClean="0">
                <a:ea typeface="ＭＳ Ｐゴシック" pitchFamily="34" charset="-128"/>
              </a:rPr>
              <a:t>, Schulradio, </a:t>
            </a:r>
          </a:p>
          <a:p>
            <a:pPr lvl="1">
              <a:buNone/>
            </a:pPr>
            <a:r>
              <a:rPr lang="de-DE" dirty="0" smtClean="0">
                <a:ea typeface="ＭＳ Ｐゴシック" pitchFamily="34" charset="-128"/>
              </a:rPr>
              <a:t>    dem WDR durchgeführt.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 Die Ergebnispräsentation beim</a:t>
            </a:r>
          </a:p>
          <a:p>
            <a:pPr>
              <a:buNone/>
            </a:pPr>
            <a:r>
              <a:rPr lang="de-DE" dirty="0" smtClean="0">
                <a:ea typeface="ＭＳ Ｐゴシック" pitchFamily="34" charset="-128"/>
              </a:rPr>
              <a:t>      Kongress am 4.7.2013 </a:t>
            </a:r>
          </a:p>
          <a:p>
            <a:pPr>
              <a:buNone/>
            </a:pPr>
            <a:r>
              <a:rPr lang="de-DE" dirty="0" smtClean="0">
                <a:ea typeface="ＭＳ Ｐゴシック" pitchFamily="34" charset="-128"/>
              </a:rPr>
              <a:t>      in Essen (im Haus der Technik) </a:t>
            </a:r>
            <a:br>
              <a:rPr lang="de-DE" dirty="0" smtClean="0">
                <a:ea typeface="ＭＳ Ｐゴシック" pitchFamily="34" charset="-128"/>
              </a:rPr>
            </a:br>
            <a:r>
              <a:rPr lang="de-DE" dirty="0" smtClean="0">
                <a:ea typeface="ＭＳ Ｐゴシック" pitchFamily="34" charset="-128"/>
              </a:rPr>
              <a:t> war ein hervorragender Erfolg.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291013"/>
            <a:ext cx="15128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50800" dir="5400000" sx="103000" sy="103000" algn="ctr" rotWithShape="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Vernetzung – wichtig für das Gelingen: Medienpass NRW kein rein schulisches Projekt!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500063" y="2214563"/>
            <a:ext cx="8318500" cy="3595687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>
                <a:ea typeface="ＭＳ Ｐゴシック" pitchFamily="34" charset="-128"/>
              </a:rPr>
              <a:t>Neues Angebot der AJS (Arbeitsgemeinschaft Kinder- und Jugendschutz) „Medien passen immer!“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Weiterbildungsreihe für Fachkräfte der Jugendhilfe.</a:t>
            </a:r>
          </a:p>
          <a:p>
            <a:r>
              <a:rPr lang="de-DE" dirty="0" smtClean="0">
                <a:ea typeface="ＭＳ Ｐゴシック" pitchFamily="34" charset="-128"/>
              </a:rPr>
              <a:t>Möglichkeiten der </a:t>
            </a:r>
            <a:r>
              <a:rPr lang="de-DE" b="1" dirty="0" smtClean="0">
                <a:ea typeface="ＭＳ Ｐゴシック" pitchFamily="34" charset="-128"/>
              </a:rPr>
              <a:t>Vernetzung im </a:t>
            </a:r>
            <a:r>
              <a:rPr lang="de-DE" b="1" dirty="0" err="1" smtClean="0">
                <a:ea typeface="ＭＳ Ｐゴシック" pitchFamily="34" charset="-128"/>
              </a:rPr>
              <a:t>Ganztag</a:t>
            </a:r>
            <a:r>
              <a:rPr lang="de-DE" b="1" dirty="0" smtClean="0">
                <a:ea typeface="ＭＳ Ｐゴシック" pitchFamily="34" charset="-128"/>
              </a:rPr>
              <a:t> </a:t>
            </a:r>
            <a:r>
              <a:rPr lang="de-DE" dirty="0" smtClean="0">
                <a:ea typeface="ＭＳ Ｐゴシック" pitchFamily="34" charset="-128"/>
              </a:rPr>
              <a:t>sollen verstärkt in den Blick genommen werden</a:t>
            </a:r>
          </a:p>
          <a:p>
            <a:r>
              <a:rPr lang="de-DE" b="1" dirty="0" smtClean="0">
                <a:ea typeface="ＭＳ Ｐゴシック" pitchFamily="34" charset="-128"/>
              </a:rPr>
              <a:t>Best Practice Beispiele </a:t>
            </a:r>
            <a:r>
              <a:rPr lang="de-DE" dirty="0" smtClean="0">
                <a:ea typeface="ＭＳ Ｐゴシック" pitchFamily="34" charset="-128"/>
              </a:rPr>
              <a:t>von Kooperationen zwischen Schulen und außerschulischen Trägern wurden beim Kongress am 4.7.13 und auf der Webseite </a:t>
            </a:r>
            <a:r>
              <a:rPr lang="de-DE" dirty="0" smtClean="0">
                <a:solidFill>
                  <a:srgbClr val="1A3BE0"/>
                </a:solidFill>
                <a:ea typeface="ＭＳ Ｐゴシック" pitchFamily="34" charset="-128"/>
                <a:hlinkClick r:id="rId2"/>
              </a:rPr>
              <a:t>www.medienpass.nrw.de</a:t>
            </a:r>
            <a:r>
              <a:rPr lang="de-DE" dirty="0" smtClean="0">
                <a:ea typeface="ＭＳ Ｐゴシック" pitchFamily="34" charset="-128"/>
              </a:rPr>
              <a:t> präsentiert.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Medien- und Lernmittelberatung</a:t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056" y="764704"/>
            <a:ext cx="8496944" cy="6093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• </a:t>
            </a:r>
            <a:r>
              <a:rPr lang="de-DE" dirty="0" smtClean="0">
                <a:hlinkClick r:id="rId2" action="ppaction://hlinksldjump"/>
              </a:rPr>
              <a:t>Entwicklung von </a:t>
            </a:r>
            <a:r>
              <a:rPr lang="de-DE" dirty="0" smtClean="0">
                <a:hlinkClick r:id="rId2" action="ppaction://hlinksldjump"/>
              </a:rPr>
              <a:t>Medien- und Lernmittelkonzepten</a:t>
            </a:r>
            <a:endParaRPr lang="de-DE" dirty="0" smtClean="0"/>
          </a:p>
          <a:p>
            <a:pPr>
              <a:lnSpc>
                <a:spcPct val="110000"/>
              </a:lnSpc>
              <a:buNone/>
            </a:pP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• Filmbildung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• Grundlagen zur verantwortungsvollen Nutzung 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digitaler </a:t>
            </a:r>
            <a:r>
              <a:rPr lang="de-DE" dirty="0" smtClean="0"/>
              <a:t>Medien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• Lernförderliche IT-Ausstattung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• Systematischer Medienkompetenzaufbau </a:t>
            </a:r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/>
              <a:t>mit dem Medienpass NRW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• Unterrichtsgestaltung mit (digitalen) Medien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2. Digitale Schulbücher machen das Lernen und die Schultaschen leichter</a:t>
            </a:r>
          </a:p>
        </p:txBody>
      </p:sp>
      <p:pic>
        <p:nvPicPr>
          <p:cNvPr id="13315" name="Picture 5" descr="Testsli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00250"/>
            <a:ext cx="8429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bgerundetes Rechteck 2"/>
          <p:cNvSpPr>
            <a:spLocks noChangeArrowheads="1"/>
          </p:cNvSpPr>
          <p:nvPr/>
        </p:nvSpPr>
        <p:spPr bwMode="auto">
          <a:xfrm>
            <a:off x="2786063" y="1928813"/>
            <a:ext cx="3214687" cy="1000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 sz="2800"/>
              <a:t>FWU-Bio-Book für Jahrgänge 5-6</a:t>
            </a:r>
          </a:p>
        </p:txBody>
      </p:sp>
      <p:sp>
        <p:nvSpPr>
          <p:cNvPr id="18435" name="Textfeld 16"/>
          <p:cNvSpPr txBox="1">
            <a:spLocks noChangeArrowheads="1"/>
          </p:cNvSpPr>
          <p:nvPr/>
        </p:nvSpPr>
        <p:spPr bwMode="auto">
          <a:xfrm>
            <a:off x="3214688" y="392906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berücksichtigt</a:t>
            </a:r>
            <a:r>
              <a:rPr lang="de-DE"/>
              <a:t> </a:t>
            </a:r>
          </a:p>
        </p:txBody>
      </p:sp>
      <p:sp>
        <p:nvSpPr>
          <p:cNvPr id="18436" name="Textfeld 17"/>
          <p:cNvSpPr txBox="1">
            <a:spLocks noChangeArrowheads="1"/>
          </p:cNvSpPr>
          <p:nvPr/>
        </p:nvSpPr>
        <p:spPr bwMode="auto">
          <a:xfrm>
            <a:off x="214313" y="2928938"/>
            <a:ext cx="2786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außerschulische Lernorte</a:t>
            </a:r>
          </a:p>
        </p:txBody>
      </p:sp>
      <p:cxnSp>
        <p:nvCxnSpPr>
          <p:cNvPr id="18437" name="Gerade Verbindung mit Pfeil 29"/>
          <p:cNvCxnSpPr>
            <a:cxnSpLocks noChangeShapeType="1"/>
          </p:cNvCxnSpPr>
          <p:nvPr/>
        </p:nvCxnSpPr>
        <p:spPr bwMode="auto">
          <a:xfrm flipH="1" flipV="1">
            <a:off x="2428875" y="3429000"/>
            <a:ext cx="1000125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38" name="Gerade Verbindung mit Pfeil 34"/>
          <p:cNvCxnSpPr>
            <a:cxnSpLocks noChangeShapeType="1"/>
          </p:cNvCxnSpPr>
          <p:nvPr/>
        </p:nvCxnSpPr>
        <p:spPr bwMode="auto">
          <a:xfrm flipH="1">
            <a:off x="2357438" y="4143375"/>
            <a:ext cx="6429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9" name="Ellipse 36"/>
          <p:cNvSpPr>
            <a:spLocks noChangeArrowheads="1"/>
          </p:cNvSpPr>
          <p:nvPr/>
        </p:nvSpPr>
        <p:spPr bwMode="auto">
          <a:xfrm>
            <a:off x="5715000" y="3429000"/>
            <a:ext cx="2605088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multimedial</a:t>
            </a:r>
          </a:p>
        </p:txBody>
      </p:sp>
      <p:pic>
        <p:nvPicPr>
          <p:cNvPr id="18440" name="Grafik 37" descr="Logo_FW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714875"/>
            <a:ext cx="11017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Grafik 38" descr="learnlin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357438"/>
            <a:ext cx="23383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Grafik 39" descr="RZ_Logo_EDMOND_100712_Inhaltsbil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4714875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Grafik 40" descr="fw2013_Logo_UN-Dekade_B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576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4" name="Gerade Verbindung mit Pfeil 44"/>
          <p:cNvCxnSpPr>
            <a:cxnSpLocks noChangeShapeType="1"/>
          </p:cNvCxnSpPr>
          <p:nvPr/>
        </p:nvCxnSpPr>
        <p:spPr bwMode="auto">
          <a:xfrm flipH="1">
            <a:off x="7358063" y="2928938"/>
            <a:ext cx="142875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Gerade Verbindung mit Pfeil 48"/>
          <p:cNvCxnSpPr>
            <a:cxnSpLocks noChangeShapeType="1"/>
          </p:cNvCxnSpPr>
          <p:nvPr/>
        </p:nvCxnSpPr>
        <p:spPr bwMode="auto">
          <a:xfrm flipV="1">
            <a:off x="5429250" y="4143375"/>
            <a:ext cx="714375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6" name="Gerade Verbindung mit Pfeil 51"/>
          <p:cNvCxnSpPr>
            <a:cxnSpLocks noChangeShapeType="1"/>
          </p:cNvCxnSpPr>
          <p:nvPr/>
        </p:nvCxnSpPr>
        <p:spPr bwMode="auto">
          <a:xfrm flipH="1" flipV="1">
            <a:off x="7786688" y="4143375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7" name="Titel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Entwicklung und Erprobung in Zusammenarbeit mit dem FWU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a typeface="ＭＳ Ｐゴシック" pitchFamily="34" charset="-128"/>
              </a:rPr>
              <a:t>3. Schülerinnen und Schüler erhalten Zugang zu digitalen Medien an allen Lernorten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7993062" cy="16557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>
                <a:ea typeface="ＭＳ Ｐゴシック" pitchFamily="34" charset="-128"/>
              </a:rPr>
              <a:t>z.B. auch BYOD – bring </a:t>
            </a:r>
            <a:r>
              <a:rPr lang="de-DE" dirty="0" err="1" smtClean="0">
                <a:ea typeface="ＭＳ Ｐゴシック" pitchFamily="34" charset="-128"/>
              </a:rPr>
              <a:t>your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dirty="0" err="1" smtClean="0">
                <a:ea typeface="ＭＳ Ｐゴシック" pitchFamily="34" charset="-128"/>
              </a:rPr>
              <a:t>own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dirty="0" err="1" smtClean="0">
                <a:ea typeface="ＭＳ Ｐゴシック" pitchFamily="34" charset="-128"/>
              </a:rPr>
              <a:t>device</a:t>
            </a: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Integration von privaten mobilen Computern in Form von </a:t>
            </a:r>
            <a:r>
              <a:rPr lang="de-DE" dirty="0" err="1" smtClean="0">
                <a:ea typeface="ＭＳ Ｐゴシック" pitchFamily="34" charset="-128"/>
              </a:rPr>
              <a:t>Smartphones</a:t>
            </a:r>
            <a:r>
              <a:rPr lang="de-DE" dirty="0" smtClean="0">
                <a:ea typeface="ＭＳ Ｐゴシック" pitchFamily="34" charset="-128"/>
              </a:rPr>
              <a:t>, </a:t>
            </a:r>
            <a:r>
              <a:rPr lang="de-DE" dirty="0" err="1" smtClean="0">
                <a:ea typeface="ＭＳ Ｐゴシック" pitchFamily="34" charset="-128"/>
              </a:rPr>
              <a:t>Tablets</a:t>
            </a:r>
            <a:r>
              <a:rPr lang="de-DE" dirty="0" smtClean="0">
                <a:ea typeface="ＭＳ Ｐゴシック" pitchFamily="34" charset="-128"/>
              </a:rPr>
              <a:t>, </a:t>
            </a:r>
            <a:r>
              <a:rPr lang="de-DE" dirty="0" err="1" smtClean="0">
                <a:ea typeface="ＭＳ Ｐゴシック" pitchFamily="34" charset="-128"/>
              </a:rPr>
              <a:t>Netbooks</a:t>
            </a:r>
            <a:r>
              <a:rPr lang="de-DE" dirty="0" smtClean="0">
                <a:ea typeface="ＭＳ Ｐゴシック" pitchFamily="34" charset="-128"/>
              </a:rPr>
              <a:t> und Laptops in ein „Netz“</a:t>
            </a:r>
          </a:p>
        </p:txBody>
      </p:sp>
      <p:grpSp>
        <p:nvGrpSpPr>
          <p:cNvPr id="2" name="Gruppieren 6"/>
          <p:cNvGrpSpPr>
            <a:grpSpLocks/>
          </p:cNvGrpSpPr>
          <p:nvPr/>
        </p:nvGrpSpPr>
        <p:grpSpPr bwMode="auto">
          <a:xfrm>
            <a:off x="2915816" y="3573016"/>
            <a:ext cx="4896544" cy="2989833"/>
            <a:chOff x="1763688" y="2204864"/>
            <a:chExt cx="4896544" cy="3774613"/>
          </a:xfrm>
        </p:grpSpPr>
        <p:pic>
          <p:nvPicPr>
            <p:cNvPr id="19461" name="Picture 2" descr="http://cdn4.spiegel.de/images/image-422767-panoV9free-ocf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204864"/>
              <a:ext cx="4824536" cy="361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hteck 5"/>
            <p:cNvSpPr>
              <a:spLocks noChangeArrowheads="1"/>
            </p:cNvSpPr>
            <p:nvPr/>
          </p:nvSpPr>
          <p:spPr bwMode="auto">
            <a:xfrm>
              <a:off x="2339752" y="5733256"/>
              <a:ext cx="43204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/>
                <a:t>mit freundlicher Genehmigung des Künstlers NEL für diesen Zweck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6983412" cy="504825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Gute Gründe für BYOD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468313" y="908050"/>
            <a:ext cx="7993062" cy="3384550"/>
          </a:xfrm>
        </p:spPr>
        <p:txBody>
          <a:bodyPr>
            <a:normAutofit fontScale="85000" lnSpcReduction="20000"/>
          </a:bodyPr>
          <a:lstStyle/>
          <a:p>
            <a:r>
              <a:rPr lang="de-DE" smtClean="0">
                <a:ea typeface="ＭＳ Ｐゴシック" pitchFamily="34" charset="-128"/>
              </a:rPr>
              <a:t>Schülerinnen und Schüler bringen jeden Tag „unaufgefordert“ kleine und große Computer mit</a:t>
            </a:r>
          </a:p>
          <a:p>
            <a:r>
              <a:rPr lang="de-DE" smtClean="0">
                <a:ea typeface="ＭＳ Ｐゴシック" pitchFamily="34" charset="-128"/>
              </a:rPr>
              <a:t>Schülerinnen und Schüler beschäftigen sich in der „realen Welt“ bereits intensiv mit ihren Geräten</a:t>
            </a:r>
          </a:p>
          <a:p>
            <a:pPr lvl="1"/>
            <a:r>
              <a:rPr lang="de-DE" smtClean="0">
                <a:ea typeface="ＭＳ Ｐゴシック" pitchFamily="34" charset="-128"/>
              </a:rPr>
              <a:t>auch auf technischer Ebene</a:t>
            </a:r>
          </a:p>
          <a:p>
            <a:r>
              <a:rPr lang="de-DE" smtClean="0">
                <a:ea typeface="ＭＳ Ｐゴシック" pitchFamily="34" charset="-128"/>
              </a:rPr>
              <a:t>Die Grenzen zwischen formeller und informeller Bildung werden fließender</a:t>
            </a:r>
          </a:p>
          <a:p>
            <a:r>
              <a:rPr lang="de-DE" smtClean="0">
                <a:ea typeface="ＭＳ Ｐゴシック" pitchFamily="34" charset="-128"/>
              </a:rPr>
              <a:t>Lernende organisieren ihre persönliche Lernumgebung nach den eigenen Bedürfnissen</a:t>
            </a:r>
          </a:p>
          <a:p>
            <a:pPr>
              <a:buFont typeface="Times" pitchFamily="-111" charset="0"/>
              <a:buNone/>
            </a:pPr>
            <a:endParaRPr lang="de-DE" smtClean="0">
              <a:ea typeface="ＭＳ Ｐゴシック" pitchFamily="34" charset="-128"/>
            </a:endParaRPr>
          </a:p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313" y="4221163"/>
            <a:ext cx="8207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0500" indent="-190500">
              <a:lnSpc>
                <a:spcPts val="2200"/>
              </a:lnSpc>
              <a:spcBef>
                <a:spcPct val="60000"/>
              </a:spcBef>
              <a:buClr>
                <a:srgbClr val="004D91"/>
              </a:buClr>
              <a:buSzPct val="100000"/>
              <a:buFont typeface="Times" pitchFamily="18" charset="0"/>
              <a:buChar char="•"/>
              <a:defRPr/>
            </a:pPr>
            <a:r>
              <a:rPr lang="de-DE" sz="2000" dirty="0">
                <a:latin typeface="+mn-lt"/>
                <a:ea typeface="ＭＳ Ｐゴシック" pitchFamily="-111" charset="-128"/>
              </a:rPr>
              <a:t>KEIN Grund: Weil die Schulträger kein Geld haben</a:t>
            </a:r>
          </a:p>
          <a:p>
            <a:pPr marL="647700" lvl="2" indent="-190500">
              <a:lnSpc>
                <a:spcPts val="2200"/>
              </a:lnSpc>
              <a:spcBef>
                <a:spcPct val="60000"/>
              </a:spcBef>
              <a:buClr>
                <a:srgbClr val="004D91"/>
              </a:buClr>
              <a:buSzPct val="100000"/>
              <a:buFont typeface="Times" pitchFamily="18" charset="0"/>
              <a:buChar char="•"/>
              <a:defRPr/>
            </a:pPr>
            <a:r>
              <a:rPr lang="de-DE" sz="2000" dirty="0">
                <a:latin typeface="+mn-lt"/>
                <a:ea typeface="ＭＳ Ｐゴシック" pitchFamily="-111" charset="-128"/>
              </a:rPr>
              <a:t>BYOD bedeutet, dass man das eigene Gerät benutzten DARF, nicht MUSS</a:t>
            </a:r>
          </a:p>
          <a:p>
            <a:pPr marL="647700" lvl="2" indent="-190500">
              <a:lnSpc>
                <a:spcPts val="2200"/>
              </a:lnSpc>
              <a:spcBef>
                <a:spcPct val="60000"/>
              </a:spcBef>
              <a:buClr>
                <a:srgbClr val="004D91"/>
              </a:buClr>
              <a:buSzPct val="100000"/>
              <a:buFont typeface="Times" pitchFamily="18" charset="0"/>
              <a:buChar char="•"/>
              <a:defRPr/>
            </a:pPr>
            <a:r>
              <a:rPr lang="de-DE" sz="2000" dirty="0">
                <a:latin typeface="+mn-lt"/>
                <a:ea typeface="ＭＳ Ｐゴシック" pitchFamily="-111" charset="-128"/>
              </a:rPr>
              <a:t>Schulträger müssen weiterhin in IT-Ausstattung und vor allem in Netzzugänge investieren</a:t>
            </a:r>
          </a:p>
          <a:p>
            <a:pPr>
              <a:defRPr/>
            </a:pPr>
            <a:endParaRPr lang="de-DE" dirty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188" y="571500"/>
            <a:ext cx="7993062" cy="465138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10-Punkte-Plan zur Umsetzung der BYOD-Idee </a:t>
            </a:r>
            <a:br>
              <a:rPr lang="de-DE" smtClean="0">
                <a:ea typeface="ＭＳ Ｐゴシック" pitchFamily="34" charset="-128"/>
              </a:rPr>
            </a:br>
            <a:endParaRPr lang="de-DE" smtClean="0">
              <a:ea typeface="ＭＳ Ｐゴシック" pitchFamily="34" charset="-128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11188" y="1322388"/>
            <a:ext cx="7993062" cy="4714875"/>
          </a:xfrm>
        </p:spPr>
        <p:txBody>
          <a:bodyPr>
            <a:normAutofit fontScale="70000" lnSpcReduction="20000"/>
          </a:bodyPr>
          <a:lstStyle/>
          <a:p>
            <a:r>
              <a:rPr lang="de-DE" smtClean="0">
                <a:ea typeface="ＭＳ Ｐゴシック" pitchFamily="34" charset="-128"/>
              </a:rPr>
              <a:t>Überprüfen Sie die Qualität der schulischen Netzanbindung</a:t>
            </a:r>
          </a:p>
          <a:p>
            <a:r>
              <a:rPr lang="de-DE" smtClean="0">
                <a:ea typeface="ＭＳ Ｐゴシック" pitchFamily="34" charset="-128"/>
              </a:rPr>
              <a:t>Passen Sie ggfs. ein bestehendes Handy-Verbot an</a:t>
            </a:r>
          </a:p>
          <a:p>
            <a:r>
              <a:rPr lang="de-DE" smtClean="0">
                <a:ea typeface="ＭＳ Ｐゴシック" pitchFamily="34" charset="-128"/>
              </a:rPr>
              <a:t>Planen Sie das Vorgehen gemeinsam mit ihrem Schulträger</a:t>
            </a:r>
          </a:p>
          <a:p>
            <a:r>
              <a:rPr lang="de-DE" smtClean="0">
                <a:ea typeface="ＭＳ Ｐゴシック" pitchFamily="34" charset="-128"/>
              </a:rPr>
              <a:t>Stellen Sie sicher, dass neben der ausreichenden Bandbreite auch die Aspekte Datenschutz und Urheberrecht thematisiert und geregelt werden. </a:t>
            </a:r>
          </a:p>
          <a:p>
            <a:r>
              <a:rPr lang="de-DE" smtClean="0">
                <a:ea typeface="ＭＳ Ｐゴシック" pitchFamily="34" charset="-128"/>
              </a:rPr>
              <a:t>Informieren Sie rechtzeitig die Schülerinnen und Schüler und beziehen Sie die Elternschaft ein: Thema und Beschluss der Schulkonferenz</a:t>
            </a:r>
          </a:p>
          <a:p>
            <a:r>
              <a:rPr lang="de-DE" smtClean="0">
                <a:ea typeface="ＭＳ Ｐゴシック" pitchFamily="34" charset="-128"/>
              </a:rPr>
              <a:t>Treffen Sie in den Fachgruppen Verabredungen</a:t>
            </a:r>
          </a:p>
          <a:p>
            <a:r>
              <a:rPr lang="de-DE" smtClean="0">
                <a:ea typeface="ＭＳ Ｐゴシック" pitchFamily="34" charset="-128"/>
              </a:rPr>
              <a:t>Organisieren Sie Fortbildungen für das Kollegium. </a:t>
            </a:r>
          </a:p>
          <a:p>
            <a:r>
              <a:rPr lang="de-DE" smtClean="0">
                <a:ea typeface="ＭＳ Ｐゴシック" pitchFamily="34" charset="-128"/>
              </a:rPr>
              <a:t>Stellen Sie klare Nutzungsregeln auf. </a:t>
            </a:r>
          </a:p>
          <a:p>
            <a:r>
              <a:rPr lang="de-DE" smtClean="0">
                <a:ea typeface="ＭＳ Ｐゴシック" pitchFamily="34" charset="-128"/>
              </a:rPr>
              <a:t>Verankern Sie das BYOD-Konzept im schulischen Medienkonzept.</a:t>
            </a:r>
          </a:p>
          <a:p>
            <a:r>
              <a:rPr lang="de-DE" smtClean="0">
                <a:ea typeface="ＭＳ Ｐゴシック" pitchFamily="34" charset="-128"/>
              </a:rPr>
              <a:t>… </a:t>
            </a:r>
          </a:p>
          <a:p>
            <a:pPr>
              <a:buFont typeface="Times" pitchFamily="-111" charset="0"/>
              <a:buNone/>
            </a:pPr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Logineo – Basisinfrastruktur für Schule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728788"/>
            <a:ext cx="8602662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611188" y="820738"/>
            <a:ext cx="8389937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4. In Kooperation mit kommunalen Bildungs- und Kulturein-richtungen gelingen fachliches Lernen und gesellschaftliche und kulturelle Teilhabe</a:t>
            </a:r>
          </a:p>
        </p:txBody>
      </p:sp>
      <p:pic>
        <p:nvPicPr>
          <p:cNvPr id="23555" name="Grafik 1" descr="BP_NRW_Sport_Schule_final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643188"/>
            <a:ext cx="7064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39552" y="4869160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/>
              <a:t>R E G I O N A L E S    B I L D U N G S N E T Z W E R K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547664" y="908720"/>
            <a:ext cx="4333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rgbClr val="EC9D00"/>
                </a:solidFill>
              </a:rPr>
              <a:t>B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I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B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L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I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O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T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H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E</a:t>
            </a:r>
            <a:br>
              <a:rPr lang="de-DE" b="1" dirty="0">
                <a:solidFill>
                  <a:srgbClr val="EC9D00"/>
                </a:solidFill>
              </a:rPr>
            </a:br>
            <a:r>
              <a:rPr lang="de-DE" b="1" dirty="0">
                <a:solidFill>
                  <a:srgbClr val="EC9D00"/>
                </a:solidFill>
              </a:rPr>
              <a:t>K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138488" y="549275"/>
            <a:ext cx="43338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30AF2D"/>
                </a:solidFill>
              </a:rPr>
              <a:t>V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O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L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K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S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H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O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C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H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S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C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H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U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L</a:t>
            </a:r>
            <a:br>
              <a:rPr lang="de-DE" b="1">
                <a:solidFill>
                  <a:srgbClr val="30AF2D"/>
                </a:solidFill>
              </a:rPr>
            </a:br>
            <a:r>
              <a:rPr lang="de-DE" b="1">
                <a:solidFill>
                  <a:srgbClr val="30AF2D"/>
                </a:solidFill>
              </a:rPr>
              <a:t>E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929063" y="917575"/>
            <a:ext cx="4333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3CFE"/>
                </a:solidFill>
              </a:rPr>
              <a:t>ME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D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I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E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N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Z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E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T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R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U</a:t>
            </a:r>
            <a:br>
              <a:rPr lang="de-DE" b="1">
                <a:solidFill>
                  <a:srgbClr val="003CFE"/>
                </a:solidFill>
              </a:rPr>
            </a:br>
            <a:r>
              <a:rPr lang="de-DE" b="1">
                <a:solidFill>
                  <a:srgbClr val="003CFE"/>
                </a:solidFill>
              </a:rPr>
              <a:t>M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643563" y="1284288"/>
            <a:ext cx="4333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BC0000"/>
                </a:solidFill>
              </a:rPr>
              <a:t>MU</a:t>
            </a:r>
            <a:br>
              <a:rPr lang="de-DE" b="1">
                <a:solidFill>
                  <a:srgbClr val="BC0000"/>
                </a:solidFill>
              </a:rPr>
            </a:br>
            <a:r>
              <a:rPr lang="de-DE" b="1">
                <a:solidFill>
                  <a:srgbClr val="BC0000"/>
                </a:solidFill>
              </a:rPr>
              <a:t>S</a:t>
            </a:r>
            <a:br>
              <a:rPr lang="de-DE" b="1">
                <a:solidFill>
                  <a:srgbClr val="BC0000"/>
                </a:solidFill>
              </a:rPr>
            </a:br>
            <a:r>
              <a:rPr lang="de-DE" b="1">
                <a:solidFill>
                  <a:srgbClr val="BC0000"/>
                </a:solidFill>
              </a:rPr>
              <a:t>E</a:t>
            </a:r>
            <a:br>
              <a:rPr lang="de-DE" b="1">
                <a:solidFill>
                  <a:srgbClr val="BC0000"/>
                </a:solidFill>
              </a:rPr>
            </a:br>
            <a:r>
              <a:rPr lang="de-DE" b="1">
                <a:solidFill>
                  <a:srgbClr val="BC0000"/>
                </a:solidFill>
              </a:rPr>
              <a:t>U</a:t>
            </a:r>
            <a:br>
              <a:rPr lang="de-DE" b="1">
                <a:solidFill>
                  <a:srgbClr val="BC0000"/>
                </a:solidFill>
              </a:rPr>
            </a:br>
            <a:r>
              <a:rPr lang="de-DE" b="1">
                <a:solidFill>
                  <a:srgbClr val="BC0000"/>
                </a:solidFill>
              </a:rPr>
              <a:t>M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7429500" y="549275"/>
            <a:ext cx="4333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297C"/>
                </a:solidFill>
              </a:rPr>
              <a:t>KOMP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E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T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E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N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Z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T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E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A</a:t>
            </a:r>
            <a:br>
              <a:rPr lang="de-DE" b="1">
                <a:solidFill>
                  <a:srgbClr val="00297C"/>
                </a:solidFill>
              </a:rPr>
            </a:br>
            <a:r>
              <a:rPr lang="de-DE" b="1">
                <a:solidFill>
                  <a:srgbClr val="00297C"/>
                </a:solidFill>
              </a:rPr>
              <a:t>M</a:t>
            </a:r>
          </a:p>
        </p:txBody>
      </p:sp>
      <p:sp>
        <p:nvSpPr>
          <p:cNvPr id="24585" name="Rectangle 24"/>
          <p:cNvSpPr>
            <a:spLocks noChangeArrowheads="1"/>
          </p:cNvSpPr>
          <p:nvPr/>
        </p:nvSpPr>
        <p:spPr bwMode="auto">
          <a:xfrm>
            <a:off x="4356100" y="54514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 b="1"/>
          </a:p>
        </p:txBody>
      </p:sp>
      <p:sp>
        <p:nvSpPr>
          <p:cNvPr id="24586" name="Text Box 26"/>
          <p:cNvSpPr txBox="1">
            <a:spLocks noChangeArrowheads="1"/>
          </p:cNvSpPr>
          <p:nvPr/>
        </p:nvSpPr>
        <p:spPr bwMode="auto">
          <a:xfrm>
            <a:off x="4714875" y="1643063"/>
            <a:ext cx="4333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EE1094"/>
                </a:solidFill>
              </a:rPr>
              <a:t>MUSIKSCHULE</a:t>
            </a:r>
          </a:p>
        </p:txBody>
      </p:sp>
      <p:sp>
        <p:nvSpPr>
          <p:cNvPr id="24587" name="Textfeld 11"/>
          <p:cNvSpPr txBox="1">
            <a:spLocks noChangeArrowheads="1"/>
          </p:cNvSpPr>
          <p:nvPr/>
        </p:nvSpPr>
        <p:spPr bwMode="auto">
          <a:xfrm>
            <a:off x="571500" y="1643063"/>
            <a:ext cx="428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7030A0"/>
                </a:solidFill>
              </a:rPr>
              <a:t>ARCHIV</a:t>
            </a:r>
          </a:p>
        </p:txBody>
      </p:sp>
      <p:sp>
        <p:nvSpPr>
          <p:cNvPr id="13" name="Textfeld 12"/>
          <p:cNvSpPr txBox="1"/>
          <p:nvPr/>
        </p:nvSpPr>
        <p:spPr>
          <a:xfrm rot="5400000">
            <a:off x="4679438" y="2392868"/>
            <a:ext cx="4247317" cy="46166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92D050"/>
                </a:solidFill>
                <a:latin typeface="Arial" charset="0"/>
                <a:ea typeface="ＭＳ Ｐゴシック" pitchFamily="-112" charset="-128"/>
              </a:rPr>
              <a:t>SPORTVERE</a:t>
            </a:r>
          </a:p>
          <a:p>
            <a:pPr>
              <a:defRPr/>
            </a:pPr>
            <a:r>
              <a:rPr lang="de-DE" b="1" dirty="0">
                <a:solidFill>
                  <a:srgbClr val="92D050"/>
                </a:solidFill>
                <a:latin typeface="Arial" charset="0"/>
                <a:ea typeface="ＭＳ Ｐゴシック" pitchFamily="-112" charset="-128"/>
              </a:rPr>
              <a:t>I</a:t>
            </a:r>
          </a:p>
          <a:p>
            <a:pPr>
              <a:defRPr/>
            </a:pPr>
            <a:r>
              <a:rPr lang="de-DE" b="1" dirty="0">
                <a:solidFill>
                  <a:srgbClr val="92D050"/>
                </a:solidFill>
                <a:latin typeface="Arial" charset="0"/>
                <a:ea typeface="ＭＳ Ｐゴシック" pitchFamily="-112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0" y="389831"/>
            <a:ext cx="9361412" cy="1815033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a typeface="ＭＳ Ｐゴシック" pitchFamily="34" charset="-128"/>
              </a:rPr>
              <a:t>5. Kompetenzteams helfen den Schulen, ihre schulinternen Curricula mit passenden Lernmittelkonzepten zu verbinden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</p:txBody>
      </p:sp>
      <p:pic>
        <p:nvPicPr>
          <p:cNvPr id="4" name="Picture 9" descr="L:\Andreas\02_Lernmittel\NRW Forum\SILehr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32881"/>
            <a:ext cx="6696075" cy="44084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3"/>
          <p:cNvSpPr>
            <a:spLocks noGrp="1"/>
          </p:cNvSpPr>
          <p:nvPr>
            <p:ph type="title"/>
          </p:nvPr>
        </p:nvSpPr>
        <p:spPr>
          <a:xfrm>
            <a:off x="611188" y="820738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Lernmittelberatung - Planung</a:t>
            </a:r>
          </a:p>
        </p:txBody>
      </p:sp>
      <p:sp>
        <p:nvSpPr>
          <p:cNvPr id="26627" name="Inhaltsplatzhalter 4"/>
          <p:cNvSpPr>
            <a:spLocks noGrp="1"/>
          </p:cNvSpPr>
          <p:nvPr>
            <p:ph idx="1"/>
          </p:nvPr>
        </p:nvSpPr>
        <p:spPr>
          <a:xfrm>
            <a:off x="611188" y="1789113"/>
            <a:ext cx="7993062" cy="442595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>
                <a:ea typeface="ＭＳ Ｐゴシック" pitchFamily="34" charset="-128"/>
              </a:rPr>
              <a:t>Prototypen fachlicher Lernmittelkonzepte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zuerst Geschichte, Politik, Mathematik, Physik, Englisch</a:t>
            </a:r>
          </a:p>
          <a:p>
            <a:pPr lvl="1"/>
            <a:r>
              <a:rPr lang="de-DE" dirty="0" smtClean="0">
                <a:ea typeface="ＭＳ Ｐゴシック" pitchFamily="34" charset="-128"/>
              </a:rPr>
              <a:t>dann weitere Fächer</a:t>
            </a:r>
            <a:br>
              <a:rPr lang="de-DE" dirty="0" smtClean="0">
                <a:ea typeface="ＭＳ Ｐゴシック" pitchFamily="34" charset="-128"/>
              </a:rPr>
            </a:br>
            <a:r>
              <a:rPr lang="de-DE" dirty="0" smtClean="0">
                <a:ea typeface="ＭＳ Ｐゴシック" pitchFamily="34" charset="-128"/>
              </a:rPr>
              <a:t/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aus fachlichen Lernmittelkonzepten die fachliche Lernmittelberatung ableiten</a:t>
            </a:r>
            <a:br>
              <a:rPr lang="de-DE" dirty="0" smtClean="0">
                <a:ea typeface="ＭＳ Ｐゴシック" pitchFamily="34" charset="-128"/>
              </a:rPr>
            </a:br>
            <a:r>
              <a:rPr lang="de-DE" dirty="0" smtClean="0">
                <a:ea typeface="ＭＳ Ｐゴシック" pitchFamily="34" charset="-128"/>
              </a:rPr>
              <a:t/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Qualifizierungsangebot zum Modul fachliche Lernmittelberatung für Kompetenzteams</a:t>
            </a:r>
          </a:p>
          <a:p>
            <a:pPr lvl="1"/>
            <a:endParaRPr lang="de-DE" dirty="0" smtClean="0">
              <a:ea typeface="ＭＳ Ｐゴシック" pitchFamily="34" charset="-128"/>
            </a:endParaRPr>
          </a:p>
        </p:txBody>
      </p:sp>
      <p:sp>
        <p:nvSpPr>
          <p:cNvPr id="26628" name="Pfeil nach unten 3"/>
          <p:cNvSpPr>
            <a:spLocks noChangeArrowheads="1"/>
          </p:cNvSpPr>
          <p:nvPr/>
        </p:nvSpPr>
        <p:spPr bwMode="auto">
          <a:xfrm>
            <a:off x="3419872" y="3068960"/>
            <a:ext cx="928687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29" name="Pfeil nach unten 4"/>
          <p:cNvSpPr>
            <a:spLocks noChangeArrowheads="1"/>
          </p:cNvSpPr>
          <p:nvPr/>
        </p:nvSpPr>
        <p:spPr bwMode="auto">
          <a:xfrm>
            <a:off x="3491880" y="4653136"/>
            <a:ext cx="928687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Medien- und Lernmittelberatung</a:t>
            </a:r>
            <a:br>
              <a:rPr lang="de-DE" b="1" dirty="0" smtClean="0"/>
            </a:br>
            <a:r>
              <a:rPr lang="de-DE" dirty="0" smtClean="0"/>
              <a:t>Inhalt: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331640" y="263691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hlinkClick r:id="rId2" action="ppaction://hlinksldjump"/>
              </a:rPr>
              <a:t>Modul </a:t>
            </a:r>
            <a:r>
              <a:rPr lang="de-DE" sz="2000" b="1" dirty="0">
                <a:hlinkClick r:id="rId2" action="ppaction://hlinksldjump"/>
              </a:rPr>
              <a:t>2: Systematischer Medienkompetenzaufbau mit dem Medienpass </a:t>
            </a:r>
            <a:endParaRPr lang="de-DE" sz="2000" b="1" dirty="0"/>
          </a:p>
        </p:txBody>
      </p:sp>
      <p:sp>
        <p:nvSpPr>
          <p:cNvPr id="6" name="Rechteck 5"/>
          <p:cNvSpPr/>
          <p:nvPr/>
        </p:nvSpPr>
        <p:spPr>
          <a:xfrm>
            <a:off x="1403648" y="3140968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hlinkClick r:id="rId3" action="ppaction://hlinksldjump"/>
              </a:rPr>
              <a:t>Modul 3: Unterrichtsgestaltung mit (digitalen) Medien</a:t>
            </a:r>
            <a:endParaRPr lang="de-DE" sz="2000" b="1" dirty="0"/>
          </a:p>
        </p:txBody>
      </p:sp>
      <p:sp>
        <p:nvSpPr>
          <p:cNvPr id="7" name="Rechteck 6"/>
          <p:cNvSpPr/>
          <p:nvPr/>
        </p:nvSpPr>
        <p:spPr>
          <a:xfrm>
            <a:off x="1205314" y="407707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hlinkClick r:id="rId4" action="ppaction://hlinksldjump"/>
              </a:rPr>
              <a:t>Modul 4:  Grundlagen zur verantwortungsvollen Nutzung digitaler Medien 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971600" y="18448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hlinkClick r:id="rId5" action="ppaction://hlinksldjump"/>
              </a:rPr>
              <a:t>Modul 1: Entwicklung von Medien- und Lernmittelkonzepten </a:t>
            </a:r>
            <a:endParaRPr lang="de-DE" sz="2000" b="1" dirty="0"/>
          </a:p>
        </p:txBody>
      </p:sp>
      <p:sp>
        <p:nvSpPr>
          <p:cNvPr id="11" name="Rechteck 10"/>
          <p:cNvSpPr/>
          <p:nvPr/>
        </p:nvSpPr>
        <p:spPr>
          <a:xfrm>
            <a:off x="1043608" y="4653136"/>
            <a:ext cx="5915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hlinkClick r:id="rId6" action="ppaction://hlinksldjump"/>
              </a:rPr>
              <a:t>Modul 5: Lernförderliche IT-Ausstattung </a:t>
            </a:r>
            <a:endParaRPr lang="de-DE" sz="2000" dirty="0"/>
          </a:p>
        </p:txBody>
      </p:sp>
      <p:sp>
        <p:nvSpPr>
          <p:cNvPr id="12" name="Bogen 11"/>
          <p:cNvSpPr/>
          <p:nvPr/>
        </p:nvSpPr>
        <p:spPr>
          <a:xfrm rot="2876296">
            <a:off x="-3380003" y="1052061"/>
            <a:ext cx="4709468" cy="5038620"/>
          </a:xfrm>
          <a:prstGeom prst="arc">
            <a:avLst>
              <a:gd name="adj1" fmla="val 16200000"/>
              <a:gd name="adj2" fmla="val 3124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79512" y="242088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Medien- und Lernmittelberatung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0" y="1916832"/>
            <a:ext cx="1403648" cy="2952328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83568" y="5157192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hlinkClick r:id="rId7" action="ppaction://hlinksldjump"/>
              </a:rPr>
              <a:t>Modul 6: Filmbildung </a:t>
            </a:r>
            <a:endParaRPr lang="de-DE" sz="2000" dirty="0"/>
          </a:p>
        </p:txBody>
      </p:sp>
      <p:sp>
        <p:nvSpPr>
          <p:cNvPr id="13" name="Rechteck 12">
            <a:hlinkClick r:id="rId8" action="ppaction://hlinksldjump"/>
          </p:cNvPr>
          <p:cNvSpPr/>
          <p:nvPr/>
        </p:nvSpPr>
        <p:spPr>
          <a:xfrm>
            <a:off x="1403648" y="2204864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Zehn Thesen zur systematischen Vermittlung von Medien- und Lernkompetenzen</a:t>
            </a:r>
            <a:endParaRPr lang="de-DE" dirty="0"/>
          </a:p>
        </p:txBody>
      </p:sp>
      <p:sp>
        <p:nvSpPr>
          <p:cNvPr id="17" name="Rechteck 16">
            <a:hlinkClick r:id="rId9" action="ppaction://hlinksldjump"/>
          </p:cNvPr>
          <p:cNvSpPr/>
          <p:nvPr/>
        </p:nvSpPr>
        <p:spPr>
          <a:xfrm>
            <a:off x="2555776" y="3501008"/>
            <a:ext cx="219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ea typeface="ＭＳ Ｐゴシック" pitchFamily="34" charset="-128"/>
              </a:rPr>
              <a:t>Fünf Handlungsfelder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wolfga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82575"/>
            <a:ext cx="81010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wolfga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30500"/>
            <a:ext cx="78851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611188" y="785813"/>
            <a:ext cx="7993062" cy="750887"/>
          </a:xfrm>
        </p:spPr>
        <p:txBody>
          <a:bodyPr>
            <a:normAutofit fontScale="90000"/>
          </a:bodyPr>
          <a:lstStyle/>
          <a:p>
            <a:r>
              <a:rPr lang="de-DE" smtClean="0">
                <a:ea typeface="ＭＳ Ｐゴシック" pitchFamily="34" charset="-128"/>
              </a:rPr>
              <a:t>Fünf Handlungsfelder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>
          <a:xfrm>
            <a:off x="500063" y="1928813"/>
            <a:ext cx="8175625" cy="4740547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ea typeface="ＭＳ Ｐゴシック" pitchFamily="34" charset="-128"/>
              </a:rPr>
              <a:t>1. Mit dem </a:t>
            </a:r>
            <a:r>
              <a:rPr lang="de-DE" b="1" dirty="0" smtClean="0">
                <a:ea typeface="ＭＳ Ｐゴシック" pitchFamily="34" charset="-128"/>
              </a:rPr>
              <a:t>Medienpass</a:t>
            </a:r>
            <a:r>
              <a:rPr lang="de-DE" dirty="0" smtClean="0">
                <a:ea typeface="ＭＳ Ｐゴシック" pitchFamily="34" charset="-128"/>
              </a:rPr>
              <a:t> wird in NRW Medienkompetenz systematisch aufgebaut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2. </a:t>
            </a:r>
            <a:r>
              <a:rPr lang="de-DE" b="1" dirty="0" smtClean="0">
                <a:ea typeface="ＭＳ Ｐゴシック" pitchFamily="34" charset="-128"/>
              </a:rPr>
              <a:t>Digitale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b="1" dirty="0" smtClean="0">
                <a:ea typeface="ＭＳ Ｐゴシック" pitchFamily="34" charset="-128"/>
              </a:rPr>
              <a:t>Schulbücher</a:t>
            </a:r>
            <a:r>
              <a:rPr lang="de-DE" dirty="0" smtClean="0">
                <a:ea typeface="ＭＳ Ｐゴシック" pitchFamily="34" charset="-128"/>
              </a:rPr>
              <a:t> machen das Lernen und die Schultaschen leichter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3. Schülerinnen und Schüler erhalten </a:t>
            </a:r>
            <a:r>
              <a:rPr lang="de-DE" b="1" dirty="0" smtClean="0">
                <a:ea typeface="ＭＳ Ｐゴシック" pitchFamily="34" charset="-128"/>
              </a:rPr>
              <a:t>Zugang zu digitalen Medien </a:t>
            </a:r>
            <a:r>
              <a:rPr lang="de-DE" dirty="0" smtClean="0">
                <a:ea typeface="ＭＳ Ｐゴシック" pitchFamily="34" charset="-128"/>
              </a:rPr>
              <a:t>an allen Lernorten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4. In Kooperation mit kommunalen Bildungs- und Kultureinrichtungen gelingen</a:t>
            </a:r>
            <a:br>
              <a:rPr lang="de-DE" dirty="0" smtClean="0">
                <a:ea typeface="ＭＳ Ｐゴシック" pitchFamily="34" charset="-128"/>
              </a:rPr>
            </a:br>
            <a:r>
              <a:rPr lang="de-DE" dirty="0" smtClean="0">
                <a:ea typeface="ＭＳ Ｐゴシック" pitchFamily="34" charset="-128"/>
              </a:rPr>
              <a:t>    </a:t>
            </a:r>
            <a:r>
              <a:rPr lang="de-DE" b="1" dirty="0" smtClean="0">
                <a:ea typeface="ＭＳ Ｐゴシック" pitchFamily="34" charset="-128"/>
              </a:rPr>
              <a:t>fachliches Lernen </a:t>
            </a:r>
            <a:r>
              <a:rPr lang="de-DE" dirty="0" smtClean="0">
                <a:ea typeface="ＭＳ Ｐゴシック" pitchFamily="34" charset="-128"/>
              </a:rPr>
              <a:t>und </a:t>
            </a:r>
            <a:r>
              <a:rPr lang="de-DE" b="1" dirty="0" smtClean="0">
                <a:ea typeface="ＭＳ Ｐゴシック" pitchFamily="34" charset="-128"/>
              </a:rPr>
              <a:t>gesellschaftliche und kulturelle Teilhabe</a:t>
            </a:r>
            <a:r>
              <a:rPr lang="de-DE" dirty="0" smtClean="0">
                <a:ea typeface="ＭＳ Ｐゴシック" pitchFamily="34" charset="-128"/>
              </a:rPr>
              <a:t/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5. Kompetenzteams helfen den Schulen, ihre </a:t>
            </a:r>
            <a:r>
              <a:rPr lang="de-DE" b="1" dirty="0" smtClean="0">
                <a:ea typeface="ＭＳ Ｐゴシック" pitchFamily="34" charset="-128"/>
              </a:rPr>
              <a:t>schulinternen Curricula </a:t>
            </a:r>
            <a:r>
              <a:rPr lang="de-DE" dirty="0" smtClean="0">
                <a:ea typeface="ＭＳ Ｐゴシック" pitchFamily="34" charset="-128"/>
              </a:rPr>
              <a:t>mit passenden</a:t>
            </a:r>
            <a:br>
              <a:rPr lang="de-DE" dirty="0" smtClean="0">
                <a:ea typeface="ＭＳ Ｐゴシック" pitchFamily="34" charset="-128"/>
              </a:rPr>
            </a:br>
            <a:r>
              <a:rPr lang="de-DE" dirty="0" smtClean="0">
                <a:ea typeface="ＭＳ Ｐゴシック" pitchFamily="34" charset="-128"/>
              </a:rPr>
              <a:t>    </a:t>
            </a:r>
            <a:r>
              <a:rPr lang="de-DE" b="1" dirty="0" smtClean="0">
                <a:ea typeface="ＭＳ Ｐゴシック" pitchFamily="34" charset="-128"/>
              </a:rPr>
              <a:t>Lernmittelkonzepten</a:t>
            </a:r>
            <a:r>
              <a:rPr lang="de-DE" dirty="0" smtClean="0">
                <a:ea typeface="ＭＳ Ｐゴシック" pitchFamily="34" charset="-128"/>
              </a:rPr>
              <a:t> zu verbinden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291" r="3708" b="51691"/>
          <a:stretch>
            <a:fillRect/>
          </a:stretch>
        </p:blipFill>
        <p:spPr bwMode="auto">
          <a:xfrm>
            <a:off x="0" y="3573016"/>
            <a:ext cx="8568952" cy="25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95536" y="69269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Modul 1: Entwicklung von Medien- und Lernmittelkonzepten </a:t>
            </a:r>
          </a:p>
        </p:txBody>
      </p:sp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23528" y="1196752"/>
            <a:ext cx="8640960" cy="20313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Guter Unterricht im Sinne der Qualitätsanalyse muss Schülerinnen und Schüler zu</a:t>
            </a:r>
          </a:p>
          <a:p>
            <a:r>
              <a:rPr lang="de-DE" dirty="0" smtClean="0"/>
              <a:t>aktivem Lernen herausfordern. Aktive Schülerinnen und Schüler, die im Lernprozess</a:t>
            </a:r>
          </a:p>
          <a:p>
            <a:r>
              <a:rPr lang="de-DE" dirty="0" smtClean="0"/>
              <a:t>Antworten auf ihre eigenen Fragen finden, lernen nachhaltiger, da sie die erworbenen</a:t>
            </a:r>
          </a:p>
          <a:p>
            <a:r>
              <a:rPr lang="de-DE" dirty="0" smtClean="0"/>
              <a:t>Kenntnisse in ihr individuelles Wissenssystem einpassen und sich somit selbst Sinn</a:t>
            </a:r>
          </a:p>
          <a:p>
            <a:r>
              <a:rPr lang="de-DE" dirty="0" smtClean="0"/>
              <a:t>konstruieren. Die Schüleraktivität wird erhöht, wenn folgende Lerntätigkeiten möglichst</a:t>
            </a:r>
          </a:p>
          <a:p>
            <a:r>
              <a:rPr lang="de-DE" dirty="0" smtClean="0"/>
              <a:t>oft in den Unterricht integriert werden:</a:t>
            </a:r>
          </a:p>
          <a:p>
            <a:r>
              <a:rPr lang="de-DE" dirty="0" smtClean="0"/>
              <a:t>strukturieren – recherchieren – kooperieren – produzieren – präsentieren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63371"/>
            <a:ext cx="8661648" cy="1143000"/>
          </a:xfrm>
        </p:spPr>
        <p:txBody>
          <a:bodyPr>
            <a:noAutofit/>
          </a:bodyPr>
          <a:lstStyle/>
          <a:p>
            <a:r>
              <a:rPr lang="de-DE" sz="2400" dirty="0" smtClean="0"/>
              <a:t>Zehn Thesen zur systematischen Vermittlung von</a:t>
            </a:r>
            <a:br>
              <a:rPr lang="de-DE" sz="2400" dirty="0" smtClean="0"/>
            </a:br>
            <a:r>
              <a:rPr lang="de-DE" sz="2400" dirty="0" smtClean="0"/>
              <a:t>Medien- und Lernkompetenzen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836712"/>
            <a:ext cx="8507288" cy="5472608"/>
          </a:xfrm>
        </p:spPr>
        <p:txBody>
          <a:bodyPr>
            <a:noAutofit/>
          </a:bodyPr>
          <a:lstStyle/>
          <a:p>
            <a:r>
              <a:rPr lang="de-DE" sz="1800" dirty="0" smtClean="0"/>
              <a:t>1. Neben fachlichen Kompetenzen benötigen Schülerinnen und Schüler auch Lern- und Medienkompetenz, um ihre Lernprozesse selbstständig gestalten zu können.</a:t>
            </a:r>
          </a:p>
          <a:p>
            <a:r>
              <a:rPr lang="de-DE" sz="1800" dirty="0" smtClean="0"/>
              <a:t>2. Lerntätigkeiten wie Recherchieren und Präsentieren erhöhen die Schüleraktivität und führen zum Erwerb von Lernkompetenz.</a:t>
            </a:r>
          </a:p>
          <a:p>
            <a:r>
              <a:rPr lang="de-DE" sz="1800" dirty="0" smtClean="0"/>
              <a:t>3. Die Unterstützung der Lerntätigkeiten durch digitale Medien führt zum Erwerb von</a:t>
            </a:r>
          </a:p>
          <a:p>
            <a:pPr>
              <a:buNone/>
            </a:pPr>
            <a:r>
              <a:rPr lang="de-DE" sz="1800" dirty="0" smtClean="0"/>
              <a:t>	Medienkompetenz, z.B. der aufgaben- und </a:t>
            </a:r>
            <a:r>
              <a:rPr lang="de-DE" sz="1800" dirty="0" err="1" smtClean="0"/>
              <a:t>adressatengerechten</a:t>
            </a:r>
            <a:r>
              <a:rPr lang="de-DE" sz="1800" dirty="0" smtClean="0"/>
              <a:t> Nutzung on Software</a:t>
            </a:r>
          </a:p>
          <a:p>
            <a:r>
              <a:rPr lang="de-DE" sz="1800" dirty="0" smtClean="0"/>
              <a:t>4. Grundlegende Lern- und Medienkompetenz unterstützt individuelle Lernwege.</a:t>
            </a:r>
          </a:p>
          <a:p>
            <a:r>
              <a:rPr lang="de-DE" sz="1800" dirty="0" smtClean="0"/>
              <a:t>5. Lern- und Medienkompetenz kann in allen Fächern genutzt und weiter entwickelt werden.</a:t>
            </a:r>
          </a:p>
          <a:p>
            <a:r>
              <a:rPr lang="de-DE" sz="1800" dirty="0" smtClean="0"/>
              <a:t>6. Durch aufeinander aufbauende Schwerpunktsetzungen in den unterschiedlichen</a:t>
            </a:r>
          </a:p>
          <a:p>
            <a:pPr>
              <a:buNone/>
            </a:pPr>
            <a:r>
              <a:rPr lang="de-DE" sz="1800" dirty="0" smtClean="0"/>
              <a:t>	Jahrgangsstufen wird umfassende Lern- und Medienkompetenz erreicht.</a:t>
            </a:r>
          </a:p>
          <a:p>
            <a:r>
              <a:rPr lang="de-DE" sz="1800" dirty="0" smtClean="0"/>
              <a:t>7. Die systematische Vermittlung von Lern- und Medienkompetenz orientiert sich</a:t>
            </a:r>
          </a:p>
          <a:p>
            <a:pPr>
              <a:buNone/>
            </a:pPr>
            <a:r>
              <a:rPr lang="de-DE" sz="1800" dirty="0" smtClean="0"/>
              <a:t>	an verbindlichen Standards für alle Schülerinnen und Schüler.</a:t>
            </a:r>
          </a:p>
          <a:p>
            <a:r>
              <a:rPr lang="de-DE" sz="1800" dirty="0" smtClean="0"/>
              <a:t>8. Definierte Kompetenzerwartungen schaffen Transparenz und Orientierung für</a:t>
            </a:r>
          </a:p>
          <a:p>
            <a:pPr>
              <a:buNone/>
            </a:pPr>
            <a:r>
              <a:rPr lang="de-DE" sz="1800" dirty="0" smtClean="0"/>
              <a:t>	Schülerinnen, Schüler und Eltern.</a:t>
            </a:r>
          </a:p>
          <a:p>
            <a:r>
              <a:rPr lang="de-DE" sz="1800" dirty="0" smtClean="0"/>
              <a:t>9. Schulinterne Vereinbarungen zu Themen, Medien und Methoden führen zu Entlastung bei der Vorbereitung und Durchführung von Unterricht.</a:t>
            </a:r>
          </a:p>
          <a:p>
            <a:r>
              <a:rPr lang="de-DE" sz="1800" dirty="0" smtClean="0"/>
              <a:t>10. Lern- und Medienkompetenz ist ein wichtiger Baustein für effektives, lebenslanges Lernen</a:t>
            </a:r>
            <a:r>
              <a:rPr lang="de-DE" sz="1600" dirty="0" smtClean="0"/>
              <a:t>.</a:t>
            </a:r>
          </a:p>
        </p:txBody>
      </p:sp>
      <p:sp>
        <p:nvSpPr>
          <p:cNvPr id="4" name="Textfeld 3">
            <a:hlinkClick r:id="rId2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1" dirty="0" smtClean="0"/>
              <a:t>Modul 2: Systematischer Medienkompetenzaufbau mit dem Medienpass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615" r="2603" b="19293"/>
          <a:stretch>
            <a:fillRect/>
          </a:stretch>
        </p:blipFill>
        <p:spPr bwMode="auto">
          <a:xfrm>
            <a:off x="611560" y="3573016"/>
            <a:ext cx="8136904" cy="29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23528" y="836712"/>
            <a:ext cx="8640960" cy="281102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marL="188913" indent="-188913">
              <a:lnSpc>
                <a:spcPts val="2188"/>
              </a:lnSpc>
              <a:spcBef>
                <a:spcPts val="1200"/>
              </a:spcBef>
              <a:buClr>
                <a:srgbClr val="004D91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Was kann der Medienpass?</a:t>
            </a:r>
          </a:p>
          <a:p>
            <a:pPr marL="188913" indent="-188913">
              <a:lnSpc>
                <a:spcPts val="2188"/>
              </a:lnSpc>
              <a:spcBef>
                <a:spcPts val="1200"/>
              </a:spcBef>
              <a:buClr>
                <a:srgbClr val="004D91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Stellt Methoden und Werkzeuge bereit für die in den Kernlehrplänen aufgeführten Medienkompetenzen</a:t>
            </a:r>
          </a:p>
          <a:p>
            <a:pPr marL="188913" indent="-188913">
              <a:lnSpc>
                <a:spcPts val="2188"/>
              </a:lnSpc>
              <a:spcBef>
                <a:spcPts val="1200"/>
              </a:spcBef>
              <a:buClr>
                <a:srgbClr val="004D91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Erweitert die in der Grundschule erworbenen Medienkompetenzen</a:t>
            </a:r>
          </a:p>
          <a:p>
            <a:pPr marL="188913" indent="-188913">
              <a:lnSpc>
                <a:spcPts val="2188"/>
              </a:lnSpc>
              <a:spcBef>
                <a:spcPts val="1200"/>
              </a:spcBef>
              <a:buClr>
                <a:srgbClr val="004D91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Ist an den Kernlehrplänen insbesondere für den Fachunterricht orientiert</a:t>
            </a:r>
          </a:p>
          <a:p>
            <a:pPr marL="571500" lvl="1" indent="-188913">
              <a:lnSpc>
                <a:spcPct val="100000"/>
              </a:lnSpc>
              <a:spcBef>
                <a:spcPts val="800"/>
              </a:spcBef>
              <a:buClr>
                <a:srgbClr val="004D91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Deutsch/Politik/Technik/Physik/Erdkunde/Kunst…</a:t>
            </a:r>
          </a:p>
          <a:p>
            <a:pPr marL="188913" indent="-188913">
              <a:lnSpc>
                <a:spcPts val="2188"/>
              </a:lnSpc>
              <a:spcBef>
                <a:spcPts val="1200"/>
              </a:spcBef>
              <a:buClr>
                <a:srgbClr val="004D91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Dokumentiert namentlich und altersgerecht die erworbenen Kompetenzen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Modul 3: Unterrichtsgestaltung mit (</a:t>
            </a:r>
            <a:r>
              <a:rPr lang="de-DE" sz="2000" b="1" dirty="0"/>
              <a:t>digitalen) Medien</a:t>
            </a:r>
            <a:br>
              <a:rPr lang="de-DE" sz="2000" b="1" dirty="0"/>
            </a:br>
            <a:endParaRPr lang="de-DE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-2381" t="9379" r="-2380" b="72834"/>
          <a:stretch>
            <a:fillRect/>
          </a:stretch>
        </p:blipFill>
        <p:spPr bwMode="auto">
          <a:xfrm>
            <a:off x="791072" y="4149080"/>
            <a:ext cx="83529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pitchFamily="34" charset="-128"/>
              </a:rPr>
              <a:t>Fünf Handlungsfelder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alpha val="3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ea typeface="ＭＳ Ｐゴシック" pitchFamily="34" charset="-128"/>
              </a:rPr>
              <a:t>1. Mit dem </a:t>
            </a:r>
            <a:r>
              <a:rPr lang="de-DE" b="1" dirty="0" smtClean="0">
                <a:ea typeface="ＭＳ Ｐゴシック" pitchFamily="34" charset="-128"/>
              </a:rPr>
              <a:t>Medienpass</a:t>
            </a:r>
            <a:r>
              <a:rPr lang="de-DE" dirty="0" smtClean="0">
                <a:ea typeface="ＭＳ Ｐゴシック" pitchFamily="34" charset="-128"/>
              </a:rPr>
              <a:t> wird in NRW Medienkompetenz systematisch aufgebaut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2. </a:t>
            </a:r>
            <a:r>
              <a:rPr lang="de-DE" b="1" dirty="0" smtClean="0">
                <a:ea typeface="ＭＳ Ｐゴシック" pitchFamily="34" charset="-128"/>
              </a:rPr>
              <a:t>Digitale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b="1" dirty="0" smtClean="0">
                <a:ea typeface="ＭＳ Ｐゴシック" pitchFamily="34" charset="-128"/>
              </a:rPr>
              <a:t>Schulbücher</a:t>
            </a:r>
            <a:r>
              <a:rPr lang="de-DE" dirty="0" smtClean="0">
                <a:ea typeface="ＭＳ Ｐゴシック" pitchFamily="34" charset="-128"/>
              </a:rPr>
              <a:t> machen das Lernen und die Schultaschen leichter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3. Schülerinnen und Schüler erhalten </a:t>
            </a:r>
            <a:r>
              <a:rPr lang="de-DE" b="1" dirty="0" smtClean="0">
                <a:ea typeface="ＭＳ Ｐゴシック" pitchFamily="34" charset="-128"/>
              </a:rPr>
              <a:t>Zugang zu digitalen Medien </a:t>
            </a:r>
            <a:r>
              <a:rPr lang="de-DE" dirty="0" smtClean="0">
                <a:ea typeface="ＭＳ Ｐゴシック" pitchFamily="34" charset="-128"/>
              </a:rPr>
              <a:t>an allen Lernorten</a:t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4. In Kooperation mit kommunalen Bildungs- und Kultureinrichtungen gelingen </a:t>
            </a:r>
            <a:r>
              <a:rPr lang="de-DE" b="1" dirty="0" smtClean="0">
                <a:ea typeface="ＭＳ Ｐゴシック" pitchFamily="34" charset="-128"/>
              </a:rPr>
              <a:t>fachliches Lernen </a:t>
            </a:r>
            <a:r>
              <a:rPr lang="de-DE" dirty="0" smtClean="0">
                <a:ea typeface="ＭＳ Ｐゴシック" pitchFamily="34" charset="-128"/>
              </a:rPr>
              <a:t>und </a:t>
            </a:r>
            <a:r>
              <a:rPr lang="de-DE" b="1" dirty="0" smtClean="0">
                <a:ea typeface="ＭＳ Ｐゴシック" pitchFamily="34" charset="-128"/>
              </a:rPr>
              <a:t>gesellschaftliche und kulturelle Teilhabe</a:t>
            </a:r>
            <a:r>
              <a:rPr lang="de-DE" dirty="0" smtClean="0">
                <a:ea typeface="ＭＳ Ｐゴシック" pitchFamily="34" charset="-128"/>
              </a:rPr>
              <a:t/>
            </a:r>
            <a:br>
              <a:rPr lang="de-DE" dirty="0" smtClean="0">
                <a:ea typeface="ＭＳ Ｐゴシック" pitchFamily="34" charset="-128"/>
              </a:rPr>
            </a:br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5. Kompetenzteams helfen den Schulen, ihre </a:t>
            </a:r>
            <a:r>
              <a:rPr lang="de-DE" b="1" dirty="0" smtClean="0">
                <a:ea typeface="ＭＳ Ｐゴシック" pitchFamily="34" charset="-128"/>
              </a:rPr>
              <a:t>schulinternen Curricula </a:t>
            </a:r>
            <a:r>
              <a:rPr lang="de-DE" dirty="0" smtClean="0">
                <a:ea typeface="ＭＳ Ｐゴシック" pitchFamily="34" charset="-128"/>
              </a:rPr>
              <a:t>mit passenden     </a:t>
            </a:r>
            <a:r>
              <a:rPr lang="de-DE" b="1" dirty="0" smtClean="0">
                <a:ea typeface="ＭＳ Ｐゴシック" pitchFamily="34" charset="-128"/>
              </a:rPr>
              <a:t>Lernmittelkonzepten</a:t>
            </a:r>
            <a:r>
              <a:rPr lang="de-DE" dirty="0" smtClean="0">
                <a:ea typeface="ＭＳ Ｐゴシック" pitchFamily="34" charset="-128"/>
              </a:rPr>
              <a:t> zu verbinden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de-DE" sz="2200" b="1" dirty="0"/>
              <a:t>Modul 4:  Grundlagen zur verantwortungsvollen Nutzung digitaler </a:t>
            </a:r>
            <a:r>
              <a:rPr lang="de-DE" sz="2200" b="1" dirty="0" smtClean="0"/>
              <a:t>Medien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-2381" t="32571" r="-2230" b="48002"/>
          <a:stretch>
            <a:fillRect/>
          </a:stretch>
        </p:blipFill>
        <p:spPr bwMode="auto">
          <a:xfrm>
            <a:off x="611560" y="4121696"/>
            <a:ext cx="82913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781236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9552" y="476672"/>
            <a:ext cx="3852465" cy="36933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Landesverfassung NRW, Artikel 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Bildschirmpräsentation (4:3)</PresentationFormat>
  <Paragraphs>199</Paragraphs>
  <Slides>31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Medien- und Lernmittelberatung    </vt:lpstr>
      <vt:lpstr>Medien- und Lernmittelberatung </vt:lpstr>
      <vt:lpstr>Medien- und Lernmittelberatung Inhalt: </vt:lpstr>
      <vt:lpstr>Folie 4</vt:lpstr>
      <vt:lpstr>Zehn Thesen zur systematischen Vermittlung von Medien- und Lernkompetenzen</vt:lpstr>
      <vt:lpstr>Modul 2: Systematischer Medienkompetenzaufbau mit dem Medienpass  </vt:lpstr>
      <vt:lpstr>Modul 3: Unterrichtsgestaltung mit (digitalen) Medien </vt:lpstr>
      <vt:lpstr>Fünf Handlungsfelder</vt:lpstr>
      <vt:lpstr>Modul 4:  Grundlagen zur verantwortungsvollen Nutzung digitaler Medien </vt:lpstr>
      <vt:lpstr>Grundlagen zur verantwortungsvollen Nutzung digitaler Medien</vt:lpstr>
      <vt:lpstr>Modul 5: Lernförderliche IT-Ausstattung </vt:lpstr>
      <vt:lpstr>Modul 6: Filmbildung  </vt:lpstr>
      <vt:lpstr>Medienpass NRW–Kooperation vor Ort</vt:lpstr>
      <vt:lpstr>Neue Lehr- und Lernkultur entwickeln</vt:lpstr>
      <vt:lpstr>Fünf Trends</vt:lpstr>
      <vt:lpstr>Neues für die Grundschule</vt:lpstr>
      <vt:lpstr>Thema Verbindlichkeit: Duisburg zeigt, wie es geht!</vt:lpstr>
      <vt:lpstr>Pilotphase Sekundarstufe I</vt:lpstr>
      <vt:lpstr>Vernetzung – wichtig für das Gelingen: Medienpass NRW kein rein schulisches Projekt!</vt:lpstr>
      <vt:lpstr>2. Digitale Schulbücher machen das Lernen und die Schultaschen leichter</vt:lpstr>
      <vt:lpstr>Entwicklung und Erprobung in Zusammenarbeit mit dem FWU</vt:lpstr>
      <vt:lpstr>3. Schülerinnen und Schüler erhalten Zugang zu digitalen Medien an allen Lernorten</vt:lpstr>
      <vt:lpstr>Gute Gründe für BYOD</vt:lpstr>
      <vt:lpstr>10-Punkte-Plan zur Umsetzung der BYOD-Idee  </vt:lpstr>
      <vt:lpstr>Logineo – Basisinfrastruktur für Schule</vt:lpstr>
      <vt:lpstr>4. In Kooperation mit kommunalen Bildungs- und Kulturein-richtungen gelingen fachliches Lernen und gesellschaftliche und kulturelle Teilhabe</vt:lpstr>
      <vt:lpstr>Folie 27</vt:lpstr>
      <vt:lpstr>5. Kompetenzteams helfen den Schulen, ihre schulinternen Curricula mit passenden Lernmittelkonzepten zu verbinden </vt:lpstr>
      <vt:lpstr>Lernmittelberatung - Planung</vt:lpstr>
      <vt:lpstr>Folie 30</vt:lpstr>
      <vt:lpstr>Fünf Handlungsfelder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Medien- und Lernmittelberatung    Quellenangabe:</dc:title>
  <dc:creator>Admin</dc:creator>
  <cp:lastModifiedBy>Admin</cp:lastModifiedBy>
  <cp:revision>22</cp:revision>
  <dcterms:created xsi:type="dcterms:W3CDTF">2013-11-29T00:11:06Z</dcterms:created>
  <dcterms:modified xsi:type="dcterms:W3CDTF">2013-12-03T12:19:23Z</dcterms:modified>
</cp:coreProperties>
</file>